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7.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7.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Montserrat"/>
      <p:regular r:id="rId20"/>
      <p:bold r:id="rId21"/>
      <p:italic r:id="rId22"/>
      <p:boldItalic r:id="rId23"/>
    </p:embeddedFon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hHtR4A4KZ3H2TA536PXN3fSKK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CenturyGothic-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italic.fntdata"/><Relationship Id="rId25" Type="http://schemas.openxmlformats.org/officeDocument/2006/relationships/font" Target="fonts/CenturyGothic-bold.fntdata"/><Relationship Id="rId28" Type="http://customschemas.google.com/relationships/presentationmetadata" Target="metadata"/><Relationship Id="rId27"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The internet's impact on my wellbeing</c:v>
                </c:pt>
              </c:strCache>
            </c:strRef>
          </c:tx>
          <c:dPt>
            <c:idx val="0"/>
            <c:bubble3D val="0"/>
            <c:spPr>
              <a:solidFill>
                <a:srgbClr val="71599B"/>
              </a:solidFill>
              <a:ln w="19050">
                <a:solidFill>
                  <a:schemeClr val="lt1"/>
                </a:solidFill>
              </a:ln>
              <a:effectLst/>
            </c:spPr>
            <c:extLst>
              <c:ext xmlns:c16="http://schemas.microsoft.com/office/drawing/2014/chart" uri="{C3380CC4-5D6E-409C-BE32-E72D297353CC}">
                <c16:uniqueId val="{00000001-E4C0-453C-833F-02CF31A83357}"/>
              </c:ext>
            </c:extLst>
          </c:dPt>
          <c:dPt>
            <c:idx val="1"/>
            <c:bubble3D val="0"/>
            <c:spPr>
              <a:solidFill>
                <a:srgbClr val="E59629"/>
              </a:solidFill>
              <a:ln w="19050">
                <a:solidFill>
                  <a:schemeClr val="lt1"/>
                </a:solidFill>
              </a:ln>
              <a:effectLst/>
            </c:spPr>
            <c:extLst>
              <c:ext xmlns:c16="http://schemas.microsoft.com/office/drawing/2014/chart" uri="{C3380CC4-5D6E-409C-BE32-E72D297353CC}">
                <c16:uniqueId val="{00000002-E4C0-453C-833F-02CF31A83357}"/>
              </c:ext>
            </c:extLst>
          </c:dPt>
          <c:cat>
            <c:strRef>
              <c:f>Sheet1!$A$2:$A$3</c:f>
              <c:strCache>
                <c:ptCount val="2"/>
                <c:pt idx="0">
                  <c:v>Positive</c:v>
                </c:pt>
                <c:pt idx="1">
                  <c:v>Negative</c:v>
                </c:pt>
              </c:strCache>
            </c:strRef>
          </c:cat>
          <c:val>
            <c:numRef>
              <c:f>Sheet1!$B$2:$B$3</c:f>
              <c:numCache>
                <c:formatCode>General</c:formatCode>
                <c:ptCount val="2"/>
                <c:pt idx="0">
                  <c:v>59</c:v>
                </c:pt>
                <c:pt idx="1">
                  <c:v>11</c:v>
                </c:pt>
              </c:numCache>
            </c:numRef>
          </c:val>
          <c:extLst>
            <c:ext xmlns:c16="http://schemas.microsoft.com/office/drawing/2014/chart" uri="{C3380CC4-5D6E-409C-BE32-E72D297353CC}">
              <c16:uniqueId val="{00000000-E4C0-453C-833F-02CF31A8335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83966926526372E-2"/>
          <c:y val="0.21155457463917282"/>
          <c:w val="0.94115984732306679"/>
          <c:h val="0.73126320317862747"/>
        </c:manualLayout>
      </c:layout>
      <c:barChart>
        <c:barDir val="col"/>
        <c:grouping val="clustered"/>
        <c:varyColors val="0"/>
        <c:ser>
          <c:idx val="0"/>
          <c:order val="0"/>
          <c:tx>
            <c:strRef>
              <c:f>Sheet1!$B$1</c:f>
              <c:strCache>
                <c:ptCount val="1"/>
                <c:pt idx="0">
                  <c:v>2023</c:v>
                </c:pt>
              </c:strCache>
            </c:strRef>
          </c:tx>
          <c:spPr>
            <a:solidFill>
              <a:srgbClr val="71599B"/>
            </a:solidFill>
            <a:ln>
              <a:noFill/>
            </a:ln>
            <a:effectLst/>
          </c:spPr>
          <c:invertIfNegative val="0"/>
          <c:dLbls>
            <c:dLbl>
              <c:idx val="0"/>
              <c:tx>
                <c:rich>
                  <a:bodyPr/>
                  <a:lstStyle/>
                  <a:p>
                    <a:fld id="{C243BE75-3D73-41DC-8C14-EEC215ACCC18}"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AF-4641-94F1-E24A0ADA1AD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spending time online makes me feel confident</c:v>
                </c:pt>
              </c:strCache>
            </c:strRef>
          </c:cat>
          <c:val>
            <c:numRef>
              <c:f>Sheet1!$B$2</c:f>
              <c:numCache>
                <c:formatCode>General</c:formatCode>
                <c:ptCount val="1"/>
                <c:pt idx="0">
                  <c:v>41</c:v>
                </c:pt>
              </c:numCache>
            </c:numRef>
          </c:val>
          <c:extLst>
            <c:ext xmlns:c16="http://schemas.microsoft.com/office/drawing/2014/chart" uri="{C3380CC4-5D6E-409C-BE32-E72D297353CC}">
              <c16:uniqueId val="{00000000-4FAF-4641-94F1-E24A0ADA1AD1}"/>
            </c:ext>
          </c:extLst>
        </c:ser>
        <c:ser>
          <c:idx val="1"/>
          <c:order val="1"/>
          <c:tx>
            <c:strRef>
              <c:f>Sheet1!$C$1</c:f>
              <c:strCache>
                <c:ptCount val="1"/>
                <c:pt idx="0">
                  <c:v>2022</c:v>
                </c:pt>
              </c:strCache>
            </c:strRef>
          </c:tx>
          <c:spPr>
            <a:solidFill>
              <a:srgbClr val="E59629"/>
            </a:solidFill>
            <a:ln>
              <a:noFill/>
            </a:ln>
            <a:effectLst/>
          </c:spPr>
          <c:invertIfNegative val="0"/>
          <c:dPt>
            <c:idx val="0"/>
            <c:invertIfNegative val="0"/>
            <c:bubble3D val="0"/>
            <c:spPr>
              <a:solidFill>
                <a:srgbClr val="E59629"/>
              </a:solidFill>
              <a:ln>
                <a:noFill/>
              </a:ln>
              <a:effectLst/>
            </c:spPr>
            <c:extLst>
              <c:ext xmlns:c16="http://schemas.microsoft.com/office/drawing/2014/chart" uri="{C3380CC4-5D6E-409C-BE32-E72D297353CC}">
                <c16:uniqueId val="{00000002-4FAF-4641-94F1-E24A0ADA1AD1}"/>
              </c:ext>
            </c:extLst>
          </c:dPt>
          <c:dLbls>
            <c:dLbl>
              <c:idx val="0"/>
              <c:tx>
                <c:rich>
                  <a:bodyPr/>
                  <a:lstStyle/>
                  <a:p>
                    <a:fld id="{305F5561-D067-46B0-9AB0-334309DC10B0}"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AF-4641-94F1-E24A0ADA1AD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spending time online makes me feel confident</c:v>
                </c:pt>
              </c:strCache>
            </c:strRef>
          </c:cat>
          <c:val>
            <c:numRef>
              <c:f>Sheet1!$C$2</c:f>
              <c:numCache>
                <c:formatCode>General</c:formatCode>
                <c:ptCount val="1"/>
                <c:pt idx="0">
                  <c:v>36</c:v>
                </c:pt>
              </c:numCache>
            </c:numRef>
          </c:val>
          <c:extLst>
            <c:ext xmlns:c16="http://schemas.microsoft.com/office/drawing/2014/chart" uri="{C3380CC4-5D6E-409C-BE32-E72D297353CC}">
              <c16:uniqueId val="{00000001-4FAF-4641-94F1-E24A0ADA1AD1}"/>
            </c:ext>
          </c:extLst>
        </c:ser>
        <c:dLbls>
          <c:dLblPos val="inEnd"/>
          <c:showLegendKey val="0"/>
          <c:showVal val="1"/>
          <c:showCatName val="0"/>
          <c:showSerName val="0"/>
          <c:showPercent val="0"/>
          <c:showBubbleSize val="0"/>
        </c:dLbls>
        <c:gapWidth val="154"/>
        <c:overlap val="2"/>
        <c:axId val="651001488"/>
        <c:axId val="2102923343"/>
      </c:barChart>
      <c:catAx>
        <c:axId val="651001488"/>
        <c:scaling>
          <c:orientation val="minMax"/>
        </c:scaling>
        <c:delete val="1"/>
        <c:axPos val="b"/>
        <c:numFmt formatCode="General" sourceLinked="1"/>
        <c:majorTickMark val="none"/>
        <c:minorTickMark val="none"/>
        <c:tickLblPos val="nextTo"/>
        <c:crossAx val="2102923343"/>
        <c:crosses val="autoZero"/>
        <c:auto val="1"/>
        <c:lblAlgn val="ctr"/>
        <c:lblOffset val="100"/>
        <c:noMultiLvlLbl val="0"/>
      </c:catAx>
      <c:valAx>
        <c:axId val="2102923343"/>
        <c:scaling>
          <c:orientation val="minMax"/>
        </c:scaling>
        <c:delete val="1"/>
        <c:axPos val="l"/>
        <c:numFmt formatCode="General" sourceLinked="1"/>
        <c:majorTickMark val="none"/>
        <c:minorTickMark val="none"/>
        <c:tickLblPos val="nextTo"/>
        <c:crossAx val="651001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The internet's impact on my wellbeing</c:v>
                </c:pt>
              </c:strCache>
            </c:strRef>
          </c:tx>
          <c:dPt>
            <c:idx val="0"/>
            <c:bubble3D val="0"/>
            <c:spPr>
              <a:solidFill>
                <a:srgbClr val="71599B"/>
              </a:solidFill>
              <a:ln w="19050">
                <a:solidFill>
                  <a:schemeClr val="lt1"/>
                </a:solidFill>
              </a:ln>
              <a:effectLst/>
            </c:spPr>
            <c:extLst>
              <c:ext xmlns:c16="http://schemas.microsoft.com/office/drawing/2014/chart" uri="{C3380CC4-5D6E-409C-BE32-E72D297353CC}">
                <c16:uniqueId val="{00000001-D7B2-4DCD-A2F9-02B55EBBAAEE}"/>
              </c:ext>
            </c:extLst>
          </c:dPt>
          <c:dPt>
            <c:idx val="1"/>
            <c:bubble3D val="0"/>
            <c:spPr>
              <a:solidFill>
                <a:srgbClr val="E59629"/>
              </a:solidFill>
              <a:ln w="19050">
                <a:solidFill>
                  <a:schemeClr val="lt1"/>
                </a:solidFill>
              </a:ln>
              <a:effectLst/>
            </c:spPr>
            <c:extLst>
              <c:ext xmlns:c16="http://schemas.microsoft.com/office/drawing/2014/chart" uri="{C3380CC4-5D6E-409C-BE32-E72D297353CC}">
                <c16:uniqueId val="{00000003-D7B2-4DCD-A2F9-02B55EBBAAEE}"/>
              </c:ext>
            </c:extLst>
          </c:dPt>
          <c:cat>
            <c:strRef>
              <c:f>Sheet1!$A$2:$A$3</c:f>
              <c:strCache>
                <c:ptCount val="2"/>
                <c:pt idx="0">
                  <c:v>Positive</c:v>
                </c:pt>
                <c:pt idx="1">
                  <c:v>Negative</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7B2-4DCD-A2F9-02B55EBBAAE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2500234105405"/>
          <c:y val="0.10598721106198629"/>
          <c:w val="0.79592880044131953"/>
          <c:h val="0.76720590635292718"/>
        </c:manualLayout>
      </c:layout>
      <c:barChart>
        <c:barDir val="bar"/>
        <c:grouping val="clustered"/>
        <c:varyColors val="0"/>
        <c:ser>
          <c:idx val="0"/>
          <c:order val="0"/>
          <c:tx>
            <c:strRef>
              <c:f>Sheet1!$B$1</c:f>
              <c:strCache>
                <c:ptCount val="1"/>
                <c:pt idx="0">
                  <c:v>9 to 17s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rgbClr val="FF3366"/>
              </a:solidFill>
              <a:ln>
                <a:noFill/>
              </a:ln>
              <a:effectLst/>
            </c:spPr>
            <c:extLst>
              <c:ext xmlns:c16="http://schemas.microsoft.com/office/drawing/2014/chart" uri="{C3380CC4-5D6E-409C-BE32-E72D297353CC}">
                <c16:uniqueId val="{00000009-1CCD-400B-8C41-C7E023796129}"/>
              </c:ext>
            </c:extLst>
          </c:dPt>
          <c:dPt>
            <c:idx val="1"/>
            <c:invertIfNegative val="0"/>
            <c:bubble3D val="0"/>
            <c:spPr>
              <a:solidFill>
                <a:srgbClr val="71599B"/>
              </a:solidFill>
              <a:ln>
                <a:noFill/>
              </a:ln>
              <a:effectLst/>
            </c:spPr>
            <c:extLst>
              <c:ext xmlns:c16="http://schemas.microsoft.com/office/drawing/2014/chart" uri="{C3380CC4-5D6E-409C-BE32-E72D297353CC}">
                <c16:uniqueId val="{00000008-1CCD-400B-8C41-C7E023796129}"/>
              </c:ext>
            </c:extLst>
          </c:dPt>
          <c:dPt>
            <c:idx val="2"/>
            <c:invertIfNegative val="0"/>
            <c:bubble3D val="0"/>
            <c:spPr>
              <a:solidFill>
                <a:srgbClr val="31CCFD"/>
              </a:solidFill>
              <a:ln>
                <a:noFill/>
              </a:ln>
              <a:effectLst/>
            </c:spPr>
            <c:extLst>
              <c:ext xmlns:c16="http://schemas.microsoft.com/office/drawing/2014/chart" uri="{C3380CC4-5D6E-409C-BE32-E72D297353CC}">
                <c16:uniqueId val="{00000007-1CCD-400B-8C41-C7E023796129}"/>
              </c:ext>
            </c:extLst>
          </c:dPt>
          <c:dPt>
            <c:idx val="3"/>
            <c:invertIfNegative val="0"/>
            <c:bubble3D val="0"/>
            <c:spPr>
              <a:solidFill>
                <a:srgbClr val="E59629"/>
              </a:solidFill>
              <a:ln>
                <a:noFill/>
              </a:ln>
              <a:effectLst/>
            </c:spPr>
            <c:extLst>
              <c:ext xmlns:c16="http://schemas.microsoft.com/office/drawing/2014/chart" uri="{C3380CC4-5D6E-409C-BE32-E72D297353CC}">
                <c16:uniqueId val="{00000006-1CCD-400B-8C41-C7E023796129}"/>
              </c:ext>
            </c:extLst>
          </c:dPt>
          <c:cat>
            <c:strRef>
              <c:f>Sheet1!$A$2:$A$5</c:f>
              <c:strCache>
                <c:ptCount val="4"/>
                <c:pt idx="0">
                  <c:v>Roblox</c:v>
                </c:pt>
                <c:pt idx="1">
                  <c:v>TikTok</c:v>
                </c:pt>
                <c:pt idx="2">
                  <c:v>WhatsApp</c:v>
                </c:pt>
                <c:pt idx="3">
                  <c:v>YouTube</c:v>
                </c:pt>
              </c:strCache>
            </c:strRef>
          </c:cat>
          <c:val>
            <c:numRef>
              <c:f>Sheet1!$B$2:$B$5</c:f>
              <c:numCache>
                <c:formatCode>General</c:formatCode>
                <c:ptCount val="4"/>
                <c:pt idx="0">
                  <c:v>36</c:v>
                </c:pt>
                <c:pt idx="1">
                  <c:v>46</c:v>
                </c:pt>
                <c:pt idx="2">
                  <c:v>63</c:v>
                </c:pt>
                <c:pt idx="3">
                  <c:v>70</c:v>
                </c:pt>
              </c:numCache>
            </c:numRef>
          </c:val>
          <c:extLst>
            <c:ext xmlns:c16="http://schemas.microsoft.com/office/drawing/2014/chart" uri="{C3380CC4-5D6E-409C-BE32-E72D297353CC}">
              <c16:uniqueId val="{00000000-1CCD-400B-8C41-C7E023796129}"/>
            </c:ext>
          </c:extLst>
        </c:ser>
        <c:dLbls>
          <c:showLegendKey val="0"/>
          <c:showVal val="0"/>
          <c:showCatName val="0"/>
          <c:showSerName val="0"/>
          <c:showPercent val="0"/>
          <c:showBubbleSize val="0"/>
        </c:dLbls>
        <c:gapWidth val="100"/>
        <c:axId val="990014847"/>
        <c:axId val="669725008"/>
      </c:barChart>
      <c:catAx>
        <c:axId val="990014847"/>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crossAx val="669725008"/>
        <c:crosses val="autoZero"/>
        <c:auto val="1"/>
        <c:lblAlgn val="ctr"/>
        <c:lblOffset val="100"/>
        <c:noMultiLvlLbl val="0"/>
      </c:catAx>
      <c:valAx>
        <c:axId val="669725008"/>
        <c:scaling>
          <c:orientation val="minMax"/>
        </c:scaling>
        <c:delete val="1"/>
        <c:axPos val="b"/>
        <c:numFmt formatCode="General" sourceLinked="1"/>
        <c:majorTickMark val="none"/>
        <c:minorTickMark val="none"/>
        <c:tickLblPos val="nextTo"/>
        <c:crossAx val="99001484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Aged 9-10</c:v>
                </c:pt>
              </c:strCache>
            </c:strRef>
          </c:tx>
          <c:spPr>
            <a:solidFill>
              <a:srgbClr val="E596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Mobile phone (with internet access and apps)</c:v>
                </c:pt>
                <c:pt idx="1">
                  <c:v>Games console</c:v>
                </c:pt>
                <c:pt idx="2">
                  <c:v>PC/Laptop</c:v>
                </c:pt>
                <c:pt idx="3">
                  <c:v>Tablet</c:v>
                </c:pt>
              </c:strCache>
            </c:strRef>
          </c:cat>
          <c:val>
            <c:numRef>
              <c:f>Sheet1!$B$2:$B$5</c:f>
              <c:numCache>
                <c:formatCode>General</c:formatCode>
                <c:ptCount val="4"/>
                <c:pt idx="0">
                  <c:v>67</c:v>
                </c:pt>
                <c:pt idx="1">
                  <c:v>63</c:v>
                </c:pt>
                <c:pt idx="2">
                  <c:v>44</c:v>
                </c:pt>
                <c:pt idx="3">
                  <c:v>64</c:v>
                </c:pt>
              </c:numCache>
            </c:numRef>
          </c:val>
          <c:extLst>
            <c:ext xmlns:c16="http://schemas.microsoft.com/office/drawing/2014/chart" uri="{C3380CC4-5D6E-409C-BE32-E72D297353CC}">
              <c16:uniqueId val="{00000000-3A3D-9E4C-A009-D1791A1BC5B5}"/>
            </c:ext>
          </c:extLst>
        </c:ser>
        <c:ser>
          <c:idx val="1"/>
          <c:order val="1"/>
          <c:tx>
            <c:strRef>
              <c:f>Sheet1!$C$1</c:f>
              <c:strCache>
                <c:ptCount val="1"/>
                <c:pt idx="0">
                  <c:v>% Aged 11-12</c:v>
                </c:pt>
              </c:strCache>
            </c:strRef>
          </c:tx>
          <c:spPr>
            <a:solidFill>
              <a:srgbClr val="715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Mobile phone (with internet access and apps)</c:v>
                </c:pt>
                <c:pt idx="1">
                  <c:v>Games console</c:v>
                </c:pt>
                <c:pt idx="2">
                  <c:v>PC/Laptop</c:v>
                </c:pt>
                <c:pt idx="3">
                  <c:v>Tablet</c:v>
                </c:pt>
              </c:strCache>
            </c:strRef>
          </c:cat>
          <c:val>
            <c:numRef>
              <c:f>Sheet1!$C$2:$C$5</c:f>
              <c:numCache>
                <c:formatCode>General</c:formatCode>
                <c:ptCount val="4"/>
                <c:pt idx="0">
                  <c:v>89</c:v>
                </c:pt>
                <c:pt idx="1">
                  <c:v>71</c:v>
                </c:pt>
                <c:pt idx="2">
                  <c:v>59</c:v>
                </c:pt>
                <c:pt idx="3">
                  <c:v>62</c:v>
                </c:pt>
              </c:numCache>
            </c:numRef>
          </c:val>
          <c:extLst>
            <c:ext xmlns:c16="http://schemas.microsoft.com/office/drawing/2014/chart" uri="{C3380CC4-5D6E-409C-BE32-E72D297353CC}">
              <c16:uniqueId val="{00000001-3A3D-9E4C-A009-D1791A1BC5B5}"/>
            </c:ext>
          </c:extLst>
        </c:ser>
        <c:ser>
          <c:idx val="2"/>
          <c:order val="2"/>
          <c:tx>
            <c:strRef>
              <c:f>Sheet1!$D$1</c:f>
              <c:strCache>
                <c:ptCount val="1"/>
                <c:pt idx="0">
                  <c:v>% Aged 13-14</c:v>
                </c:pt>
              </c:strCache>
            </c:strRef>
          </c:tx>
          <c:spPr>
            <a:solidFill>
              <a:srgbClr val="FF3366"/>
            </a:solidFill>
            <a:ln>
              <a:noFill/>
            </a:ln>
            <a:effectLst/>
          </c:spPr>
          <c:invertIfNegative val="0"/>
          <c:dLbls>
            <c:dLbl>
              <c:idx val="0"/>
              <c:tx>
                <c:rich>
                  <a:bodyPr/>
                  <a:lstStyle/>
                  <a:p>
                    <a:fld id="{EF0BA50F-6771-46C8-BC26-23934E83B98E}" type="VALUE">
                      <a:rPr lang="en-US" sz="1400" b="1" smtClean="0">
                        <a:solidFill>
                          <a:schemeClr val="bg1"/>
                        </a:solidFill>
                        <a:latin typeface="Arial" panose="020B0604020202020204" pitchFamily="34" charset="0"/>
                        <a:cs typeface="Arial" panose="020B0604020202020204" pitchFamily="34" charset="0"/>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91-46B3-9537-A45227AE444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Mobile phone (with internet access and apps)</c:v>
                </c:pt>
                <c:pt idx="1">
                  <c:v>Games console</c:v>
                </c:pt>
                <c:pt idx="2">
                  <c:v>PC/Laptop</c:v>
                </c:pt>
                <c:pt idx="3">
                  <c:v>Tablet</c:v>
                </c:pt>
              </c:strCache>
            </c:strRef>
          </c:cat>
          <c:val>
            <c:numRef>
              <c:f>Sheet1!$D$2:$D$5</c:f>
              <c:numCache>
                <c:formatCode>General</c:formatCode>
                <c:ptCount val="4"/>
                <c:pt idx="0">
                  <c:v>89</c:v>
                </c:pt>
                <c:pt idx="1">
                  <c:v>68</c:v>
                </c:pt>
                <c:pt idx="2">
                  <c:v>59</c:v>
                </c:pt>
                <c:pt idx="3">
                  <c:v>56</c:v>
                </c:pt>
              </c:numCache>
            </c:numRef>
          </c:val>
          <c:extLst>
            <c:ext xmlns:c16="http://schemas.microsoft.com/office/drawing/2014/chart" uri="{C3380CC4-5D6E-409C-BE32-E72D297353CC}">
              <c16:uniqueId val="{00000000-6191-46B3-9537-A45227AE4444}"/>
            </c:ext>
          </c:extLst>
        </c:ser>
        <c:ser>
          <c:idx val="3"/>
          <c:order val="3"/>
          <c:tx>
            <c:strRef>
              <c:f>Sheet1!$E$1</c:f>
              <c:strCache>
                <c:ptCount val="1"/>
                <c:pt idx="0">
                  <c:v>% Aged 15-17</c:v>
                </c:pt>
              </c:strCache>
            </c:strRef>
          </c:tx>
          <c:spPr>
            <a:solidFill>
              <a:srgbClr val="31CC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Mobile phone (with internet access and apps)</c:v>
                </c:pt>
                <c:pt idx="1">
                  <c:v>Games console</c:v>
                </c:pt>
                <c:pt idx="2">
                  <c:v>PC/Laptop</c:v>
                </c:pt>
                <c:pt idx="3">
                  <c:v>Tablet</c:v>
                </c:pt>
              </c:strCache>
            </c:strRef>
          </c:cat>
          <c:val>
            <c:numRef>
              <c:f>Sheet1!$E$2:$E$5</c:f>
              <c:numCache>
                <c:formatCode>General</c:formatCode>
                <c:ptCount val="4"/>
                <c:pt idx="0">
                  <c:v>96</c:v>
                </c:pt>
                <c:pt idx="1">
                  <c:v>70</c:v>
                </c:pt>
                <c:pt idx="2">
                  <c:v>73</c:v>
                </c:pt>
                <c:pt idx="3">
                  <c:v>52</c:v>
                </c:pt>
              </c:numCache>
            </c:numRef>
          </c:val>
          <c:extLst>
            <c:ext xmlns:c16="http://schemas.microsoft.com/office/drawing/2014/chart" uri="{C3380CC4-5D6E-409C-BE32-E72D297353CC}">
              <c16:uniqueId val="{00000002-6191-46B3-9537-A45227AE4444}"/>
            </c:ext>
          </c:extLst>
        </c:ser>
        <c:dLbls>
          <c:dLblPos val="inEnd"/>
          <c:showLegendKey val="0"/>
          <c:showVal val="1"/>
          <c:showCatName val="0"/>
          <c:showSerName val="0"/>
          <c:showPercent val="0"/>
          <c:showBubbleSize val="0"/>
        </c:dLbls>
        <c:gapWidth val="154"/>
        <c:overlap val="2"/>
        <c:axId val="651001488"/>
        <c:axId val="2102923343"/>
      </c:barChart>
      <c:catAx>
        <c:axId val="65100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crossAx val="2102923343"/>
        <c:crosses val="autoZero"/>
        <c:auto val="1"/>
        <c:lblAlgn val="ctr"/>
        <c:lblOffset val="100"/>
        <c:noMultiLvlLbl val="0"/>
      </c:catAx>
      <c:valAx>
        <c:axId val="2102923343"/>
        <c:scaling>
          <c:orientation val="minMax"/>
        </c:scaling>
        <c:delete val="1"/>
        <c:axPos val="l"/>
        <c:numFmt formatCode="General" sourceLinked="1"/>
        <c:majorTickMark val="none"/>
        <c:minorTickMark val="none"/>
        <c:tickLblPos val="nextTo"/>
        <c:crossAx val="651001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284388247195584"/>
          <c:y val="5.7906761754331702E-2"/>
          <c:w val="0.41381730790864829"/>
          <c:h val="0.9015119592281684"/>
        </c:manualLayout>
      </c:layout>
      <c:pieChart>
        <c:varyColors val="1"/>
        <c:ser>
          <c:idx val="0"/>
          <c:order val="0"/>
          <c:tx>
            <c:strRef>
              <c:f>Sheet1!$B$1</c:f>
              <c:strCache>
                <c:ptCount val="1"/>
                <c:pt idx="0">
                  <c:v>Issues faced online</c:v>
                </c:pt>
              </c:strCache>
            </c:strRef>
          </c:tx>
          <c:dPt>
            <c:idx val="0"/>
            <c:bubble3D val="0"/>
            <c:spPr>
              <a:solidFill>
                <a:srgbClr val="31CCFD"/>
              </a:solidFill>
              <a:ln w="19050">
                <a:solidFill>
                  <a:schemeClr val="lt1"/>
                </a:solidFill>
              </a:ln>
              <a:effectLst/>
            </c:spPr>
            <c:extLst>
              <c:ext xmlns:c16="http://schemas.microsoft.com/office/drawing/2014/chart" uri="{C3380CC4-5D6E-409C-BE32-E72D297353CC}">
                <c16:uniqueId val="{00000001-CC0E-4545-92F1-AA8FD306DF52}"/>
              </c:ext>
            </c:extLst>
          </c:dPt>
          <c:dPt>
            <c:idx val="1"/>
            <c:bubble3D val="0"/>
            <c:spPr>
              <a:solidFill>
                <a:srgbClr val="E59629"/>
              </a:solidFill>
              <a:ln w="19050">
                <a:solidFill>
                  <a:schemeClr val="lt1"/>
                </a:solidFill>
              </a:ln>
              <a:effectLst/>
            </c:spPr>
            <c:extLst>
              <c:ext xmlns:c16="http://schemas.microsoft.com/office/drawing/2014/chart" uri="{C3380CC4-5D6E-409C-BE32-E72D297353CC}">
                <c16:uniqueId val="{00000002-CC0E-4545-92F1-AA8FD306DF52}"/>
              </c:ext>
            </c:extLst>
          </c:dPt>
          <c:dPt>
            <c:idx val="2"/>
            <c:bubble3D val="0"/>
            <c:spPr>
              <a:solidFill>
                <a:srgbClr val="71599B"/>
              </a:solidFill>
              <a:ln w="19050">
                <a:solidFill>
                  <a:schemeClr val="lt1"/>
                </a:solidFill>
              </a:ln>
              <a:effectLst/>
            </c:spPr>
            <c:extLst>
              <c:ext xmlns:c16="http://schemas.microsoft.com/office/drawing/2014/chart" uri="{C3380CC4-5D6E-409C-BE32-E72D297353CC}">
                <c16:uniqueId val="{00000003-CC0E-4545-92F1-AA8FD306DF52}"/>
              </c:ext>
            </c:extLst>
          </c:dPt>
          <c:dPt>
            <c:idx val="3"/>
            <c:bubble3D val="0"/>
            <c:spPr>
              <a:solidFill>
                <a:srgbClr val="FF3366"/>
              </a:solidFill>
              <a:ln w="19050">
                <a:solidFill>
                  <a:schemeClr val="lt1"/>
                </a:solidFill>
              </a:ln>
              <a:effectLst/>
            </c:spPr>
            <c:extLst>
              <c:ext xmlns:c16="http://schemas.microsoft.com/office/drawing/2014/chart" uri="{C3380CC4-5D6E-409C-BE32-E72D297353CC}">
                <c16:uniqueId val="{00000004-CC0E-4545-92F1-AA8FD306DF52}"/>
              </c:ext>
            </c:extLst>
          </c:dPt>
          <c:dPt>
            <c:idx val="4"/>
            <c:bubble3D val="0"/>
            <c:spPr>
              <a:solidFill>
                <a:srgbClr val="0033FF"/>
              </a:solidFill>
              <a:ln w="19050">
                <a:solidFill>
                  <a:schemeClr val="lt1"/>
                </a:solidFill>
              </a:ln>
              <a:effectLst/>
            </c:spPr>
            <c:extLst>
              <c:ext xmlns:c16="http://schemas.microsoft.com/office/drawing/2014/chart" uri="{C3380CC4-5D6E-409C-BE32-E72D297353CC}">
                <c16:uniqueId val="{00000005-CC0E-4545-92F1-AA8FD306DF52}"/>
              </c:ext>
            </c:extLst>
          </c:dPt>
          <c:dPt>
            <c:idx val="5"/>
            <c:bubble3D val="0"/>
            <c:spPr>
              <a:solidFill>
                <a:srgbClr val="D2CAE0"/>
              </a:solidFill>
              <a:ln w="19050">
                <a:solidFill>
                  <a:schemeClr val="lt1"/>
                </a:solidFill>
              </a:ln>
              <a:effectLst/>
            </c:spPr>
            <c:extLst>
              <c:ext xmlns:c16="http://schemas.microsoft.com/office/drawing/2014/chart" uri="{C3380CC4-5D6E-409C-BE32-E72D297353CC}">
                <c16:uniqueId val="{00000006-CC0E-4545-92F1-AA8FD306DF52}"/>
              </c:ext>
            </c:extLst>
          </c:dPt>
          <c:dPt>
            <c:idx val="6"/>
            <c:bubble3D val="0"/>
            <c:spPr>
              <a:solidFill>
                <a:srgbClr val="F4D639"/>
              </a:solidFill>
              <a:ln w="19050">
                <a:solidFill>
                  <a:schemeClr val="lt1"/>
                </a:solidFill>
              </a:ln>
              <a:effectLst/>
            </c:spPr>
            <c:extLst>
              <c:ext xmlns:c16="http://schemas.microsoft.com/office/drawing/2014/chart" uri="{C3380CC4-5D6E-409C-BE32-E72D297353CC}">
                <c16:uniqueId val="{00000007-CC0E-4545-92F1-AA8FD306DF52}"/>
              </c:ext>
            </c:extLst>
          </c:dPt>
          <c:dPt>
            <c:idx val="7"/>
            <c:bubble3D val="0"/>
            <c:spPr>
              <a:solidFill>
                <a:srgbClr val="00CC00"/>
              </a:solidFill>
              <a:ln w="19050">
                <a:solidFill>
                  <a:schemeClr val="lt1"/>
                </a:solidFill>
              </a:ln>
              <a:effectLst/>
            </c:spPr>
            <c:extLst>
              <c:ext xmlns:c16="http://schemas.microsoft.com/office/drawing/2014/chart" uri="{C3380CC4-5D6E-409C-BE32-E72D297353CC}">
                <c16:uniqueId val="{00000008-CC0E-4545-92F1-AA8FD306DF52}"/>
              </c:ext>
            </c:extLst>
          </c:dPt>
          <c:dPt>
            <c:idx val="8"/>
            <c:bubble3D val="0"/>
            <c:spPr>
              <a:solidFill>
                <a:srgbClr val="E5FAE5"/>
              </a:solidFill>
              <a:ln w="19050">
                <a:solidFill>
                  <a:schemeClr val="lt1"/>
                </a:solidFill>
              </a:ln>
              <a:effectLst/>
            </c:spPr>
            <c:extLst>
              <c:ext xmlns:c16="http://schemas.microsoft.com/office/drawing/2014/chart" uri="{C3380CC4-5D6E-409C-BE32-E72D297353CC}">
                <c16:uniqueId val="{00000009-CC0E-4545-92F1-AA8FD306DF52}"/>
              </c:ext>
            </c:extLst>
          </c:dPt>
          <c:cat>
            <c:strRef>
              <c:f>Sheet1!$A$2:$A$10</c:f>
              <c:strCache>
                <c:ptCount val="9"/>
                <c:pt idx="0">
                  <c:v>Spent too much time online</c:v>
                </c:pt>
                <c:pt idx="1">
                  <c:v>Spent money in games/apps</c:v>
                </c:pt>
                <c:pt idx="2">
                  <c:v>Strangers contacted me</c:v>
                </c:pt>
                <c:pt idx="3">
                  <c:v>Came across mis/disinformation</c:v>
                </c:pt>
                <c:pt idx="4">
                  <c:v>Came across hate speech</c:v>
                </c:pt>
                <c:pt idx="5">
                  <c:v>Came across content promoting unrealistic body images or altered bodies</c:v>
                </c:pt>
                <c:pt idx="6">
                  <c:v>Came across content which promotes dangerous stunts or challenges</c:v>
                </c:pt>
                <c:pt idx="7">
                  <c:v>Came across violent content or content that promotes violence</c:v>
                </c:pt>
                <c:pt idx="8">
                  <c:v>Online bullying, trolling or abuse from people I don't know</c:v>
                </c:pt>
              </c:strCache>
            </c:strRef>
          </c:cat>
          <c:val>
            <c:numRef>
              <c:f>Sheet1!$B$2:$B$10</c:f>
              <c:numCache>
                <c:formatCode>General</c:formatCode>
                <c:ptCount val="9"/>
                <c:pt idx="0">
                  <c:v>41</c:v>
                </c:pt>
                <c:pt idx="1">
                  <c:v>23</c:v>
                </c:pt>
                <c:pt idx="2">
                  <c:v>21</c:v>
                </c:pt>
                <c:pt idx="3">
                  <c:v>18</c:v>
                </c:pt>
                <c:pt idx="4">
                  <c:v>16</c:v>
                </c:pt>
                <c:pt idx="5">
                  <c:v>16</c:v>
                </c:pt>
                <c:pt idx="6">
                  <c:v>19</c:v>
                </c:pt>
                <c:pt idx="7">
                  <c:v>12</c:v>
                </c:pt>
                <c:pt idx="8">
                  <c:v>10</c:v>
                </c:pt>
              </c:numCache>
            </c:numRef>
          </c:val>
          <c:extLst>
            <c:ext xmlns:c16="http://schemas.microsoft.com/office/drawing/2014/chart" uri="{C3380CC4-5D6E-409C-BE32-E72D297353CC}">
              <c16:uniqueId val="{00000000-CC0E-4545-92F1-AA8FD306DF5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492862950528957E-3"/>
          <c:y val="4.9800005091539416E-2"/>
          <c:w val="0.56265761490684496"/>
          <c:h val="0.93572330446987761"/>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9-10s</c:v>
                </c:pt>
              </c:strCache>
            </c:strRef>
          </c:tx>
          <c:spPr>
            <a:solidFill>
              <a:srgbClr val="E596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Spent too much time online</c:v>
                </c:pt>
              </c:strCache>
            </c:strRef>
          </c:cat>
          <c:val>
            <c:numRef>
              <c:f>Sheet1!$B$2</c:f>
              <c:numCache>
                <c:formatCode>General</c:formatCode>
                <c:ptCount val="1"/>
                <c:pt idx="0">
                  <c:v>38</c:v>
                </c:pt>
              </c:numCache>
            </c:numRef>
          </c:val>
          <c:extLst>
            <c:ext xmlns:c16="http://schemas.microsoft.com/office/drawing/2014/chart" uri="{C3380CC4-5D6E-409C-BE32-E72D297353CC}">
              <c16:uniqueId val="{00000000-AD01-46D1-BBDE-5B90D7B21546}"/>
            </c:ext>
          </c:extLst>
        </c:ser>
        <c:ser>
          <c:idx val="1"/>
          <c:order val="1"/>
          <c:tx>
            <c:strRef>
              <c:f>Sheet1!$C$1</c:f>
              <c:strCache>
                <c:ptCount val="1"/>
                <c:pt idx="0">
                  <c:v>% 11-12s</c:v>
                </c:pt>
              </c:strCache>
            </c:strRef>
          </c:tx>
          <c:spPr>
            <a:solidFill>
              <a:srgbClr val="7159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Spent too much time online</c:v>
                </c:pt>
              </c:strCache>
            </c:strRef>
          </c:cat>
          <c:val>
            <c:numRef>
              <c:f>Sheet1!$C$2</c:f>
              <c:numCache>
                <c:formatCode>General</c:formatCode>
                <c:ptCount val="1"/>
                <c:pt idx="0">
                  <c:v>46</c:v>
                </c:pt>
              </c:numCache>
            </c:numRef>
          </c:val>
          <c:extLst>
            <c:ext xmlns:c16="http://schemas.microsoft.com/office/drawing/2014/chart" uri="{C3380CC4-5D6E-409C-BE32-E72D297353CC}">
              <c16:uniqueId val="{00000001-AD01-46D1-BBDE-5B90D7B21546}"/>
            </c:ext>
          </c:extLst>
        </c:ser>
        <c:ser>
          <c:idx val="2"/>
          <c:order val="2"/>
          <c:tx>
            <c:strRef>
              <c:f>Sheet1!$D$1</c:f>
              <c:strCache>
                <c:ptCount val="1"/>
                <c:pt idx="0">
                  <c:v>% 13-14s</c:v>
                </c:pt>
              </c:strCache>
            </c:strRef>
          </c:tx>
          <c:spPr>
            <a:solidFill>
              <a:srgbClr val="F4D639"/>
            </a:solidFill>
            <a:ln>
              <a:noFill/>
            </a:ln>
            <a:effectLst/>
          </c:spPr>
          <c:invertIfNegative val="0"/>
          <c:dPt>
            <c:idx val="0"/>
            <c:invertIfNegative val="0"/>
            <c:bubble3D val="0"/>
            <c:spPr>
              <a:solidFill>
                <a:srgbClr val="FF3366"/>
              </a:solidFill>
              <a:ln>
                <a:noFill/>
              </a:ln>
              <a:effectLst/>
            </c:spPr>
            <c:extLst>
              <c:ext xmlns:c16="http://schemas.microsoft.com/office/drawing/2014/chart" uri="{C3380CC4-5D6E-409C-BE32-E72D297353CC}">
                <c16:uniqueId val="{00000004-AD01-46D1-BBDE-5B90D7B2154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Spent too much time online</c:v>
                </c:pt>
              </c:strCache>
            </c:strRef>
          </c:cat>
          <c:val>
            <c:numRef>
              <c:f>Sheet1!$D$2</c:f>
              <c:numCache>
                <c:formatCode>General</c:formatCode>
                <c:ptCount val="1"/>
                <c:pt idx="0">
                  <c:v>40</c:v>
                </c:pt>
              </c:numCache>
            </c:numRef>
          </c:val>
          <c:extLst>
            <c:ext xmlns:c16="http://schemas.microsoft.com/office/drawing/2014/chart" uri="{C3380CC4-5D6E-409C-BE32-E72D297353CC}">
              <c16:uniqueId val="{00000002-AD01-46D1-BBDE-5B90D7B21546}"/>
            </c:ext>
          </c:extLst>
        </c:ser>
        <c:ser>
          <c:idx val="3"/>
          <c:order val="3"/>
          <c:tx>
            <c:strRef>
              <c:f>Sheet1!$E$1</c:f>
              <c:strCache>
                <c:ptCount val="1"/>
                <c:pt idx="0">
                  <c:v>% 15-17s</c:v>
                </c:pt>
              </c:strCache>
            </c:strRef>
          </c:tx>
          <c:spPr>
            <a:solidFill>
              <a:srgbClr val="31CCF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Spent too much time online</c:v>
                </c:pt>
              </c:strCache>
            </c:strRef>
          </c:cat>
          <c:val>
            <c:numRef>
              <c:f>Sheet1!$E$2</c:f>
              <c:numCache>
                <c:formatCode>General</c:formatCode>
                <c:ptCount val="1"/>
                <c:pt idx="0">
                  <c:v>40</c:v>
                </c:pt>
              </c:numCache>
            </c:numRef>
          </c:val>
          <c:extLst>
            <c:ext xmlns:c16="http://schemas.microsoft.com/office/drawing/2014/chart" uri="{C3380CC4-5D6E-409C-BE32-E72D297353CC}">
              <c16:uniqueId val="{00000003-AD01-46D1-BBDE-5B90D7B21546}"/>
            </c:ext>
          </c:extLst>
        </c:ser>
        <c:dLbls>
          <c:dLblPos val="inEnd"/>
          <c:showLegendKey val="0"/>
          <c:showVal val="1"/>
          <c:showCatName val="0"/>
          <c:showSerName val="0"/>
          <c:showPercent val="0"/>
          <c:showBubbleSize val="0"/>
        </c:dLbls>
        <c:gapWidth val="154"/>
        <c:overlap val="2"/>
        <c:axId val="651001488"/>
        <c:axId val="2102923343"/>
      </c:barChart>
      <c:catAx>
        <c:axId val="651001488"/>
        <c:scaling>
          <c:orientation val="minMax"/>
        </c:scaling>
        <c:delete val="1"/>
        <c:axPos val="b"/>
        <c:numFmt formatCode="General" sourceLinked="1"/>
        <c:majorTickMark val="none"/>
        <c:minorTickMark val="none"/>
        <c:tickLblPos val="nextTo"/>
        <c:crossAx val="2102923343"/>
        <c:crosses val="autoZero"/>
        <c:auto val="1"/>
        <c:lblAlgn val="ctr"/>
        <c:lblOffset val="100"/>
        <c:noMultiLvlLbl val="0"/>
      </c:catAx>
      <c:valAx>
        <c:axId val="2102923343"/>
        <c:scaling>
          <c:orientation val="minMax"/>
        </c:scaling>
        <c:delete val="1"/>
        <c:axPos val="l"/>
        <c:numFmt formatCode="General" sourceLinked="1"/>
        <c:majorTickMark val="none"/>
        <c:minorTickMark val="none"/>
        <c:tickLblPos val="nextTo"/>
        <c:crossAx val="651001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rgbClr val="243044"/>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0.76134</cdr:x>
      <cdr:y>0.34143</cdr:y>
    </cdr:from>
    <cdr:to>
      <cdr:x>0.86625</cdr:x>
      <cdr:y>0.47606</cdr:y>
    </cdr:to>
    <cdr:sp macro="" textlink="">
      <cdr:nvSpPr>
        <cdr:cNvPr id="2" name="TextBox 9">
          <a:extLst xmlns:a="http://schemas.openxmlformats.org/drawingml/2006/main">
            <a:ext uri="{FF2B5EF4-FFF2-40B4-BE49-F238E27FC236}">
              <a16:creationId xmlns:a16="http://schemas.microsoft.com/office/drawing/2014/main" id="{9F33A900-7A03-81DD-BF66-D6B2A62CD560}"/>
            </a:ext>
          </a:extLst>
        </cdr:cNvPr>
        <cdr:cNvSpPr txBox="1"/>
      </cdr:nvSpPr>
      <cdr:spPr>
        <a:xfrm xmlns:a="http://schemas.openxmlformats.org/drawingml/2006/main">
          <a:off x="8206108" y="1654536"/>
          <a:ext cx="1130740" cy="65243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800" b="1" dirty="0">
              <a:solidFill>
                <a:srgbClr val="31CCFD"/>
              </a:solidFill>
              <a:latin typeface="Montserrat" panose="00000500000000000000" pitchFamily="50" charset="0"/>
            </a:rPr>
            <a:t>63%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GB" sz="1800">
                <a:latin typeface="Century Gothic"/>
                <a:ea typeface="Century Gothic"/>
                <a:cs typeface="Century Gothic"/>
                <a:sym typeface="Century Gothic"/>
              </a:rPr>
              <a:t>[Include your welcome message here if applicable]</a:t>
            </a:r>
            <a:endParaRPr sz="1800">
              <a:latin typeface="Arial"/>
              <a:ea typeface="Arial"/>
              <a:cs typeface="Arial"/>
              <a:sym typeface="Arial"/>
            </a:endParaRPr>
          </a:p>
          <a:p>
            <a:pPr indent="0" lvl="0" marL="0" marR="0" rtl="0" algn="l">
              <a:spcBef>
                <a:spcPts val="0"/>
              </a:spcBef>
              <a:spcAft>
                <a:spcPts val="0"/>
              </a:spcAft>
              <a:buNone/>
            </a:pPr>
            <a:r>
              <a:t/>
            </a:r>
            <a:endParaRPr sz="1800">
              <a:latin typeface="Century Gothic"/>
              <a:ea typeface="Century Gothic"/>
              <a:cs typeface="Century Gothic"/>
              <a:sym typeface="Century Gothic"/>
            </a:endParaRPr>
          </a:p>
          <a:p>
            <a:pPr indent="0" lvl="0" marL="0" marR="0" rtl="0" algn="l">
              <a:spcBef>
                <a:spcPts val="0"/>
              </a:spcBef>
              <a:spcAft>
                <a:spcPts val="0"/>
              </a:spcAft>
              <a:buNone/>
            </a:pPr>
            <a:r>
              <a:rPr lang="en-GB" sz="1800">
                <a:solidFill>
                  <a:srgbClr val="000000"/>
                </a:solidFill>
                <a:latin typeface="Arial"/>
                <a:ea typeface="Arial"/>
                <a:cs typeface="Arial"/>
                <a:sym typeface="Arial"/>
              </a:rPr>
              <a:t>The internet is a massive part of our lives today – from our jobs to our children’s education and our downtime. As children grow up in a digital world with technology that’s increasingly changing and developing, it’s important that your child has a solid foundation for online safety.</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Knowing when to recognise potential harms and how to keep themselves from being targeted can help ensure they experience more benefits than harm online.</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This presentation is designed to give you a brief look at some of the issues children might face online and provide you with some tips and tools to keep them safe.</a:t>
            </a:r>
            <a:endParaRPr sz="1800">
              <a:solidFill>
                <a:srgbClr val="000000"/>
              </a:solidFill>
              <a:latin typeface="Arial"/>
              <a:ea typeface="Arial"/>
              <a:cs typeface="Arial"/>
              <a:sym typeface="Arial"/>
            </a:endParaRPr>
          </a:p>
          <a:p>
            <a:pPr indent="0" lvl="0" marL="0" marR="0" rtl="0" algn="l">
              <a:spcBef>
                <a:spcPts val="0"/>
              </a:spcBef>
              <a:spcAft>
                <a:spcPts val="0"/>
              </a:spcAft>
              <a:buNone/>
            </a:pPr>
            <a:r>
              <a:t/>
            </a:r>
            <a:endParaRPr sz="1800">
              <a:latin typeface="Arial"/>
              <a:ea typeface="Arial"/>
              <a:cs typeface="Arial"/>
              <a:sym typeface="Arial"/>
            </a:endParaRPr>
          </a:p>
        </p:txBody>
      </p:sp>
      <p:sp>
        <p:nvSpPr>
          <p:cNvPr id="86" name="Google Shape;8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A common issue that a lot of parents worry about is cyberbullying (or bullying that happens online). The biggest thing to remember about it is that it’s so much more difficult to escape than ‘traditional’ bullying. And, actually, a lot of offline bullying then continues online.</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Cyberbullying can happen between friends or strangers and can happen on social media, in video games, through messaging apps, in comment sections, and basically anywhere where people interact with others.</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About 1 in 10 children say they have experienced online bullying, and this number increases with children who have SEN needs or similar vulnerabilities.</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Talking about cyberbullying, including what it looks like and how to take action against it, is important. If you scan the QR code, you can access Internet Matters’ conversation guide.</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You can also set parental controls to limit contact, customise disallowed words and show your child how to report or block bullies.</a:t>
            </a:r>
            <a:endParaRPr sz="1800">
              <a:solidFill>
                <a:srgbClr val="000000"/>
              </a:solidFill>
              <a:latin typeface="Arial"/>
              <a:ea typeface="Arial"/>
              <a:cs typeface="Arial"/>
              <a:sym typeface="Arial"/>
            </a:endParaRPr>
          </a:p>
        </p:txBody>
      </p:sp>
      <p:sp>
        <p:nvSpPr>
          <p:cNvPr id="188" name="Google Shape;18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Arial"/>
                <a:ea typeface="Arial"/>
                <a:cs typeface="Arial"/>
                <a:sym typeface="Arial"/>
              </a:rPr>
              <a:t>The Children’s Commissioner for England ran a survey which found that over a quarter of children had seen porn by age 11; 10% had seen it by age 9. And the average age children first see pornography is 13. This could be through curiosity or stumbling across the content by accident through ads on other websites. Their friends might also share this content with them.</a:t>
            </a:r>
            <a:endParaRPr/>
          </a:p>
          <a:p>
            <a:pPr indent="0" lvl="0" marL="0" marR="0" rtl="0" algn="l">
              <a:spcBef>
                <a:spcPts val="0"/>
              </a:spcBef>
              <a:spcAft>
                <a:spcPts val="0"/>
              </a:spcAft>
              <a:buNone/>
            </a:pPr>
            <a:r>
              <a:t/>
            </a:r>
            <a:endParaRPr sz="1800">
              <a:latin typeface="Arial"/>
              <a:ea typeface="Arial"/>
              <a:cs typeface="Arial"/>
              <a:sym typeface="Arial"/>
            </a:endParaRPr>
          </a:p>
          <a:p>
            <a:pPr indent="0" lvl="0" marL="0" marR="0" rtl="0" algn="l">
              <a:spcBef>
                <a:spcPts val="0"/>
              </a:spcBef>
              <a:spcAft>
                <a:spcPts val="0"/>
              </a:spcAft>
              <a:buNone/>
            </a:pPr>
            <a:r>
              <a:rPr lang="en-GB" sz="1800">
                <a:latin typeface="Arial"/>
                <a:ea typeface="Arial"/>
                <a:cs typeface="Arial"/>
                <a:sym typeface="Arial"/>
              </a:rPr>
              <a:t>An Internet Matters survey of children aged 9-17 found that 1 in 10 reported seeing pornography or violent content online. As children grow and if a child has SEND needs – including autism, sensory impairments, communication needs, ADHD and even dyslexia or physical disabilities – they are more likely to come across this content.</a:t>
            </a:r>
            <a:endParaRPr/>
          </a:p>
          <a:p>
            <a:pPr indent="0" lvl="0" marL="0" marR="0" rtl="0" algn="l">
              <a:spcBef>
                <a:spcPts val="0"/>
              </a:spcBef>
              <a:spcAft>
                <a:spcPts val="0"/>
              </a:spcAft>
              <a:buNone/>
            </a:pPr>
            <a:r>
              <a:t/>
            </a:r>
            <a:endParaRPr sz="1800">
              <a:latin typeface="Arial"/>
              <a:ea typeface="Arial"/>
              <a:cs typeface="Arial"/>
              <a:sym typeface="Arial"/>
            </a:endParaRPr>
          </a:p>
          <a:p>
            <a:pPr indent="0" lvl="0" marL="0" marR="0" rtl="0" algn="l">
              <a:spcBef>
                <a:spcPts val="0"/>
              </a:spcBef>
              <a:spcAft>
                <a:spcPts val="0"/>
              </a:spcAft>
              <a:buNone/>
            </a:pPr>
            <a:r>
              <a:rPr lang="en-GB" sz="1800">
                <a:latin typeface="Arial"/>
                <a:ea typeface="Arial"/>
                <a:cs typeface="Arial"/>
                <a:sym typeface="Arial"/>
              </a:rPr>
              <a:t>Unfortunately, if children see a lot of this content, they can become desensitised, which means it’s harder for them to recognise when something is harmful. So, setting parental controls on broadband and mobile, talking to them about why some content is not appropriate and showing them how to use reporting tools is really important. Especially if inappropriate content makes its way through a filter that should have stopped it; this helps the platform strengthen these filters and protect users who do not want to see such content.</a:t>
            </a:r>
            <a:endParaRPr/>
          </a:p>
        </p:txBody>
      </p:sp>
      <p:sp>
        <p:nvSpPr>
          <p:cNvPr id="202" name="Google Shape;20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The last issue we’ll look at today is spending too much time online.</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Internet Matters asked 9-17-year-olds to identify issues they’ve experienced online. Of the 25 options, 41% said they spent too much time online – and this was the most highly reported issue of all listed.</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As much as parents often think their children spend too much time online, this research shows that children recognise this as well. They just might not yet have the ability to regulate themselves to have a more balanced digital experience, which is why it’s important to set parental controls and screen time limits in their apps and games.</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It’s also important to help them use their devices for a range of purposes such as learning and creating rather than just consuming content.</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You can scan the QR code for Internet Matters’ guide to balancing screen time if you need more support.</a:t>
            </a:r>
            <a:endParaRPr sz="1800">
              <a:solidFill>
                <a:srgbClr val="000000"/>
              </a:solidFill>
              <a:latin typeface="Arial"/>
              <a:ea typeface="Arial"/>
              <a:cs typeface="Arial"/>
              <a:sym typeface="Arial"/>
            </a:endParaRPr>
          </a:p>
        </p:txBody>
      </p:sp>
      <p:sp>
        <p:nvSpPr>
          <p:cNvPr id="211" name="Google Shape;21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There is a lot to remember about online safety, but when it comes to teaching your child, these are the top things to remember:</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1800"/>
              <a:buFont typeface="Play"/>
              <a:buAutoNum type="arabicPeriod"/>
            </a:pPr>
            <a:r>
              <a:rPr lang="en-GB" sz="1800">
                <a:solidFill>
                  <a:srgbClr val="000000"/>
                </a:solidFill>
                <a:latin typeface="Arial"/>
                <a:ea typeface="Arial"/>
                <a:cs typeface="Arial"/>
                <a:sym typeface="Arial"/>
              </a:rPr>
              <a:t>Teach them how to be a confident communicator. You can do this by having those regular conversations and making chats about digital a normal part of conversations. The more they talk, the more confident they will feel voicing their concerns or asking for help.</a:t>
            </a:r>
            <a:endParaRPr sz="1800">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1800"/>
              <a:buFont typeface="Play"/>
              <a:buAutoNum type="arabicPeriod"/>
            </a:pPr>
            <a:r>
              <a:rPr lang="en-GB" sz="1800">
                <a:solidFill>
                  <a:srgbClr val="000000"/>
                </a:solidFill>
                <a:latin typeface="Arial"/>
                <a:ea typeface="Arial"/>
                <a:cs typeface="Arial"/>
                <a:sym typeface="Arial"/>
              </a:rPr>
              <a:t>Teach them to think critically about things they see online. This means questioning what they see and the intent behind it, checking for sources, asking your opinion and generally taking the time to think about the consequences of an action before they take that action.</a:t>
            </a:r>
            <a:endParaRPr sz="1800">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1800"/>
              <a:buFont typeface="Play"/>
              <a:buAutoNum type="arabicPeriod"/>
            </a:pPr>
            <a:r>
              <a:rPr lang="en-GB" sz="1800">
                <a:solidFill>
                  <a:srgbClr val="000000"/>
                </a:solidFill>
                <a:latin typeface="Arial"/>
                <a:ea typeface="Arial"/>
                <a:cs typeface="Arial"/>
                <a:sym typeface="Arial"/>
              </a:rPr>
              <a:t>Teach them how to use safety tools like reporting and blocking as well as customisation tools so their social media feeds and YouTube algorithms only show what they want to see. This also means knowing how to use their apps’ privacy and security settings.</a:t>
            </a:r>
            <a:endParaRPr sz="1800">
              <a:solidFill>
                <a:srgbClr val="000000"/>
              </a:solidFill>
              <a:latin typeface="Arial"/>
              <a:ea typeface="Arial"/>
              <a:cs typeface="Arial"/>
              <a:sym typeface="Arial"/>
            </a:endParaRPr>
          </a:p>
        </p:txBody>
      </p:sp>
      <p:sp>
        <p:nvSpPr>
          <p:cNvPr id="224" name="Google Shape;22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A really great tool to help you teach your child these skills is the digital toolkit from Internet Matters. It works by asking questions about your child’s age, devices they use, their interests and their needs as well as your own concerns, then generating a list of relevant resources that can support you on all that you entered.</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You’ll be able to save the toolkit and revisit it whenever you have a moment to learn a little more or have a question about something. You’ll find information on online safety issues and parental controls available with your child’s devices or apps.</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Scan the QR code or search ‘digital toolkit’ at internetmatters.org to create yours.</a:t>
            </a:r>
            <a:endParaRPr sz="1800">
              <a:solidFill>
                <a:srgbClr val="000000"/>
              </a:solidFill>
              <a:latin typeface="Arial"/>
              <a:ea typeface="Arial"/>
              <a:cs typeface="Arial"/>
              <a:sym typeface="Arial"/>
            </a:endParaRPr>
          </a:p>
        </p:txBody>
      </p:sp>
      <p:sp>
        <p:nvSpPr>
          <p:cNvPr id="234" name="Google Shape;23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800">
                <a:solidFill>
                  <a:srgbClr val="000000"/>
                </a:solidFill>
                <a:latin typeface="Arial"/>
                <a:ea typeface="Arial"/>
                <a:cs typeface="Arial"/>
                <a:sym typeface="Arial"/>
              </a:rPr>
              <a:t>If you want more information about anything we spoke about today or just want to have a look around at the online safety resources available, visit internetmatters.org or follow them on social media.</a:t>
            </a:r>
            <a:endParaRPr/>
          </a:p>
          <a:p>
            <a:pPr indent="0" lvl="0" marL="0" marR="0" rtl="0" algn="l">
              <a:lnSpc>
                <a:spcPct val="115000"/>
              </a:lnSpc>
              <a:spcBef>
                <a:spcPts val="0"/>
              </a:spcBef>
              <a:spcAft>
                <a:spcPts val="0"/>
              </a:spcAft>
              <a:buNone/>
            </a:pPr>
            <a:r>
              <a:rPr lang="en-GB" sz="1800">
                <a:solidFill>
                  <a:srgbClr val="000000"/>
                </a:solidFill>
                <a:latin typeface="Arial"/>
                <a:ea typeface="Arial"/>
                <a:cs typeface="Arial"/>
                <a:sym typeface="Arial"/>
              </a:rPr>
              <a:t> </a:t>
            </a:r>
            <a:endParaRPr/>
          </a:p>
          <a:p>
            <a:pPr indent="0" lvl="0" marL="0" marR="0" rtl="0" algn="l">
              <a:lnSpc>
                <a:spcPct val="115000"/>
              </a:lnSpc>
              <a:spcBef>
                <a:spcPts val="0"/>
              </a:spcBef>
              <a:spcAft>
                <a:spcPts val="0"/>
              </a:spcAft>
              <a:buNone/>
            </a:pPr>
            <a:r>
              <a:rPr i="1" lang="en-GB" sz="1800">
                <a:solidFill>
                  <a:srgbClr val="000000"/>
                </a:solidFill>
                <a:latin typeface="Arial"/>
                <a:ea typeface="Arial"/>
                <a:cs typeface="Arial"/>
                <a:sym typeface="Arial"/>
              </a:rPr>
              <a:t>[Add any additional information or your goodbye message if relevant]</a:t>
            </a:r>
            <a:endParaRPr sz="1800">
              <a:solidFill>
                <a:srgbClr val="000000"/>
              </a:solidFill>
              <a:latin typeface="Arial"/>
              <a:ea typeface="Arial"/>
              <a:cs typeface="Arial"/>
              <a:sym typeface="Arial"/>
            </a:endParaRPr>
          </a:p>
        </p:txBody>
      </p:sp>
      <p:sp>
        <p:nvSpPr>
          <p:cNvPr id="250" name="Google Shape;25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First, it’s important to remember that there are plenty of benefits for children who go online.</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Research from online safety organisation, Internet Matters, found that the majority of children believe going online positively impacts their wellbeing. This is based on a survey given to children aged 9-17 who self-reported these feelings.</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Other research from Internet Matters found that children who go online are increasingly confident; the stat on screen shows the change from 2022 to 2023. With so much information and opportunity for connection, this confidence could be related to finding spaces that support who they are and their interests.</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Additionally, the same research found that 75% of 9-17-year-olds saw technology and the internet as an important part of their independence.</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Overall, children enjoy going online, so our role as educators and yours as parents is to give them the tools to keep enjoying their time by staying safe and becoming resilient.</a:t>
            </a:r>
            <a:endParaRPr sz="1800">
              <a:solidFill>
                <a:srgbClr val="000000"/>
              </a:solidFill>
              <a:latin typeface="Arial"/>
              <a:ea typeface="Arial"/>
              <a:cs typeface="Arial"/>
              <a:sym typeface="Arial"/>
            </a:endParaRPr>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Here are a few of the more popular apps among children, which is likely not all that surprising.</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YouTube is consistently the most popular app across all age groups, but its popularity is particularly high among 11-14-year-olds. Research shows, though, that most children are viewing content rather than creating their own.</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We can see that WhatsApp and TikTok are also quite popular. One thing that’s important to remember about these two platforms – and other social media platforms – is that users a required to be at least 13 to use them.</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Using these platforms at a younger age or before your child is ready could leave them open to harm. Research shows that around two-thirds of 11-12-year-olds already use WhatsApp and one-quarter of 9-10s use TikTok, which means these children could be at greater risk for harm.</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This is just a snapshot – other popular apps and platforms include Netflix and Disney+, Snapchat, Minecraft and Instagram. On the whole, as a child grows, the more likely they are to gravitate towards platforms that let them connect and communicate with others.</a:t>
            </a:r>
            <a:endParaRPr sz="1800">
              <a:solidFill>
                <a:srgbClr val="000000"/>
              </a:solidFill>
              <a:latin typeface="Arial"/>
              <a:ea typeface="Arial"/>
              <a:cs typeface="Arial"/>
              <a:sym typeface="Arial"/>
            </a:endParaRPr>
          </a:p>
        </p:txBody>
      </p:sp>
      <p:sp>
        <p:nvSpPr>
          <p:cNvPr id="110" name="Google Shape;1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Despite many positives, there are also potentially negative impacts from being online. For example, research shows that blue light from screens can impact sleep cycles, and using screens while sitting or lying down can have impacts on physical health.</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Platforms also use what’s called persuasive design to keep people engaged. Children are often more susceptible to this, which can lead to feelings of too much screen time.</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And the more time a child spends online, the more likely they are to come across potential harm. However, if they have the right skill, they can often identify these risks.</a:t>
            </a:r>
            <a:endParaRPr sz="1800">
              <a:solidFill>
                <a:srgbClr val="000000"/>
              </a:solidFill>
              <a:latin typeface="Arial"/>
              <a:ea typeface="Arial"/>
              <a:cs typeface="Arial"/>
              <a:sym typeface="Arial"/>
            </a:endParaRPr>
          </a:p>
        </p:txBody>
      </p:sp>
      <p:sp>
        <p:nvSpPr>
          <p:cNvPr id="123" name="Google Shape;1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In terms of the type of tech children use, younger kids often use tablets before graduating to smartphones and laptops or PCs. The use of video games consoles also increase by age, though older children tend to use games as a way to communicate and stay in touch with friends.</a:t>
            </a:r>
            <a:endParaRPr sz="1800">
              <a:solidFill>
                <a:srgbClr val="000000"/>
              </a:solidFill>
              <a:latin typeface="Arial"/>
              <a:ea typeface="Arial"/>
              <a:cs typeface="Arial"/>
              <a:sym typeface="Arial"/>
            </a:endParaRPr>
          </a:p>
        </p:txBody>
      </p:sp>
      <p:sp>
        <p:nvSpPr>
          <p:cNvPr id="134" name="Google Shape;13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A common debate is about the age at which children should be able to use smartphones. These are mobile phones that can access the internet and have apps installed on them. Some parents have opted for ‘dumb’ phones, which are mobiles that usually only have text and call capabilities.</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Every child is unique and so are their needs, so we can’t say which is better. That is a choice you need to make. Consider how you want your child to use their mobile. If it’s simply to stay in touch with you, a dumb phone might be enough. But if you want them to access homework or learning on their mobile, then a smartphone might be better.</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Whichever you choose, make sure you involve your child in the process to help get them on board. If you do choose a smartphone, or if your child already has one, make sure you review the parental control settings or use a parental controls app so you can help them stay safe.</a:t>
            </a:r>
            <a:endParaRPr sz="1800">
              <a:solidFill>
                <a:srgbClr val="000000"/>
              </a:solidFill>
              <a:latin typeface="Arial"/>
              <a:ea typeface="Arial"/>
              <a:cs typeface="Arial"/>
              <a:sym typeface="Arial"/>
            </a:endParaRPr>
          </a:p>
        </p:txBody>
      </p:sp>
      <p:sp>
        <p:nvSpPr>
          <p:cNvPr id="143" name="Google Shape;14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We’re now going to focus a little on common online safety issues your child might come across online and things you can do to keep them safe.</a:t>
            </a:r>
            <a:endParaRPr sz="1800">
              <a:solidFill>
                <a:srgbClr val="000000"/>
              </a:solidFill>
              <a:latin typeface="Arial"/>
              <a:ea typeface="Arial"/>
              <a:cs typeface="Arial"/>
              <a:sym typeface="Arial"/>
            </a:endParaRPr>
          </a:p>
        </p:txBody>
      </p:sp>
      <p:sp>
        <p:nvSpPr>
          <p:cNvPr id="155" name="Google Shape;15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Internet Matters’ 2024 survey with children asked them about the issues they experienced in the past year. These are some of the issues with the largest number of children saying they experienced them.</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rtl="0" algn="l">
              <a:spcBef>
                <a:spcPts val="0"/>
              </a:spcBef>
              <a:spcAft>
                <a:spcPts val="0"/>
              </a:spcAft>
              <a:buNone/>
            </a:pPr>
            <a:r>
              <a:rPr lang="en-GB" sz="1800">
                <a:latin typeface="Arial"/>
                <a:ea typeface="Arial"/>
                <a:cs typeface="Arial"/>
                <a:sym typeface="Arial"/>
              </a:rPr>
              <a:t>Let’s look at a few of them more closely.</a:t>
            </a:r>
            <a:endParaRPr sz="1800">
              <a:latin typeface="Arial"/>
              <a:ea typeface="Arial"/>
              <a:cs typeface="Arial"/>
              <a:sym typeface="Arial"/>
            </a:endParaRPr>
          </a:p>
        </p:txBody>
      </p:sp>
      <p:sp>
        <p:nvSpPr>
          <p:cNvPr id="167" name="Google Shape;16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You might have seen some online challenges and trends recently, or you might remember trends like planking and flash mob dances that were popular years ago.</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These types of challenges attract many children but while most of them are harmless, some can be dangerous.</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In Internet Matters’ survey, around 1 in 5 children aged 9-17 said they had come across content that promoted dangerous stunts or challenges. It’s important to remember that this is self-reported, and some children might see this content without realising it’s dangerous.</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l">
              <a:spcBef>
                <a:spcPts val="0"/>
              </a:spcBef>
              <a:spcAft>
                <a:spcPts val="0"/>
              </a:spcAft>
              <a:buNone/>
            </a:pPr>
            <a:r>
              <a:rPr lang="en-GB" sz="1800">
                <a:solidFill>
                  <a:srgbClr val="000000"/>
                </a:solidFill>
                <a:latin typeface="Arial"/>
                <a:ea typeface="Arial"/>
                <a:cs typeface="Arial"/>
                <a:sym typeface="Arial"/>
              </a:rPr>
              <a:t>You’ll see a lot of these trends on social media, so it’s </a:t>
            </a:r>
            <a:r>
              <a:rPr i="1" lang="en-GB" sz="1800">
                <a:solidFill>
                  <a:srgbClr val="000000"/>
                </a:solidFill>
                <a:latin typeface="Arial"/>
                <a:ea typeface="Arial"/>
                <a:cs typeface="Arial"/>
                <a:sym typeface="Arial"/>
              </a:rPr>
              <a:t>really</a:t>
            </a:r>
            <a:r>
              <a:rPr lang="en-GB" sz="1800">
                <a:solidFill>
                  <a:srgbClr val="000000"/>
                </a:solidFill>
                <a:latin typeface="Arial"/>
                <a:ea typeface="Arial"/>
                <a:cs typeface="Arial"/>
                <a:sym typeface="Arial"/>
              </a:rPr>
              <a:t> important that you talk to your child about dangerous challenges. You can find more guidance about how to safely talk about this issue at InternetMatters.org or by scanning the QR code on screen.</a:t>
            </a:r>
            <a:endParaRPr sz="1800">
              <a:solidFill>
                <a:srgbClr val="000000"/>
              </a:solidFill>
              <a:latin typeface="Arial"/>
              <a:ea typeface="Arial"/>
              <a:cs typeface="Arial"/>
              <a:sym typeface="Arial"/>
            </a:endParaRPr>
          </a:p>
        </p:txBody>
      </p:sp>
      <p:sp>
        <p:nvSpPr>
          <p:cNvPr id="176" name="Google Shape;17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sp>
        <p:nvSpPr>
          <p:cNvPr id="15" name="Google Shape;15;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243044"/>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2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 name="Google Shape;18;p2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 name="Google Shape;19;p23"/>
          <p:cNvSpPr txBox="1"/>
          <p:nvPr>
            <p:ph idx="12" type="sldNum"/>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Arial"/>
                <a:ea typeface="Arial"/>
                <a:cs typeface="Arial"/>
                <a:sym typeface="Arial"/>
              </a:defRPr>
            </a:lvl1pPr>
            <a:lvl2pPr indent="0" lvl="1" marL="0" marR="0" rtl="0" algn="l">
              <a:spcBef>
                <a:spcPts val="0"/>
              </a:spcBef>
              <a:buNone/>
              <a:defRPr b="0" i="0" sz="1800" u="none" cap="none" strike="noStrike">
                <a:solidFill>
                  <a:schemeClr val="dk1"/>
                </a:solidFill>
                <a:latin typeface="Arial"/>
                <a:ea typeface="Arial"/>
                <a:cs typeface="Arial"/>
                <a:sym typeface="Arial"/>
              </a:defRPr>
            </a:lvl2pPr>
            <a:lvl3pPr indent="0" lvl="2" marL="0" marR="0" rtl="0" algn="l">
              <a:spcBef>
                <a:spcPts val="0"/>
              </a:spcBef>
              <a:buNone/>
              <a:defRPr b="0" i="0" sz="1800" u="none" cap="none" strike="noStrike">
                <a:solidFill>
                  <a:schemeClr val="dk1"/>
                </a:solidFill>
                <a:latin typeface="Arial"/>
                <a:ea typeface="Arial"/>
                <a:cs typeface="Arial"/>
                <a:sym typeface="Arial"/>
              </a:defRPr>
            </a:lvl3pPr>
            <a:lvl4pPr indent="0" lvl="3" marL="0" marR="0" rtl="0" algn="l">
              <a:spcBef>
                <a:spcPts val="0"/>
              </a:spcBef>
              <a:buNone/>
              <a:defRPr b="0" i="0" sz="1800" u="none" cap="none" strike="noStrike">
                <a:solidFill>
                  <a:schemeClr val="dk1"/>
                </a:solidFill>
                <a:latin typeface="Arial"/>
                <a:ea typeface="Arial"/>
                <a:cs typeface="Arial"/>
                <a:sym typeface="Arial"/>
              </a:defRPr>
            </a:lvl4pPr>
            <a:lvl5pPr indent="0" lvl="4" marL="0" marR="0" rtl="0" algn="l">
              <a:spcBef>
                <a:spcPts val="0"/>
              </a:spcBef>
              <a:buNone/>
              <a:defRPr b="0" i="0" sz="1800" u="none" cap="none" strike="noStrike">
                <a:solidFill>
                  <a:schemeClr val="dk1"/>
                </a:solidFill>
                <a:latin typeface="Arial"/>
                <a:ea typeface="Arial"/>
                <a:cs typeface="Arial"/>
                <a:sym typeface="Arial"/>
              </a:defRPr>
            </a:lvl5pPr>
            <a:lvl6pPr indent="0" lvl="5" marL="0" marR="0" rtl="0" algn="l">
              <a:spcBef>
                <a:spcPts val="0"/>
              </a:spcBef>
              <a:buNone/>
              <a:defRPr b="0" i="0" sz="1800" u="none" cap="none" strike="noStrike">
                <a:solidFill>
                  <a:schemeClr val="dk1"/>
                </a:solidFill>
                <a:latin typeface="Arial"/>
                <a:ea typeface="Arial"/>
                <a:cs typeface="Arial"/>
                <a:sym typeface="Arial"/>
              </a:defRPr>
            </a:lvl6pPr>
            <a:lvl7pPr indent="0" lvl="6" marL="0" marR="0" rtl="0" algn="l">
              <a:spcBef>
                <a:spcPts val="0"/>
              </a:spcBef>
              <a:buNone/>
              <a:defRPr b="0" i="0" sz="1800" u="none" cap="none" strike="noStrike">
                <a:solidFill>
                  <a:schemeClr val="dk1"/>
                </a:solidFill>
                <a:latin typeface="Arial"/>
                <a:ea typeface="Arial"/>
                <a:cs typeface="Arial"/>
                <a:sym typeface="Arial"/>
              </a:defRPr>
            </a:lvl7pPr>
            <a:lvl8pPr indent="0" lvl="7" marL="0" marR="0" rtl="0" algn="l">
              <a:spcBef>
                <a:spcPts val="0"/>
              </a:spcBef>
              <a:buNone/>
              <a:defRPr b="0" i="0" sz="1800" u="none" cap="none" strike="noStrike">
                <a:solidFill>
                  <a:schemeClr val="dk1"/>
                </a:solidFill>
                <a:latin typeface="Arial"/>
                <a:ea typeface="Arial"/>
                <a:cs typeface="Arial"/>
                <a:sym typeface="Arial"/>
              </a:defRPr>
            </a:lvl8pPr>
            <a:lvl9pPr indent="0" lvl="8" marL="0" marR="0" rtl="0" algn="l">
              <a:spcBef>
                <a:spcPts val="0"/>
              </a:spcBef>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1" name="Shape 71"/>
        <p:cNvGrpSpPr/>
        <p:nvPr/>
      </p:nvGrpSpPr>
      <p:grpSpPr>
        <a:xfrm>
          <a:off x="0" y="0"/>
          <a:ext cx="0" cy="0"/>
          <a:chOff x="0" y="0"/>
          <a:chExt cx="0" cy="0"/>
        </a:xfrm>
      </p:grpSpPr>
      <p:sp>
        <p:nvSpPr>
          <p:cNvPr id="72" name="Google Shape;72;p32"/>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4304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2"/>
          <p:cNvSpPr txBox="1"/>
          <p:nvPr>
            <p:ph idx="1" type="body"/>
          </p:nvPr>
        </p:nvSpPr>
        <p:spPr>
          <a:xfrm rot="5400000">
            <a:off x="3920331" y="-1460693"/>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5" name="Google Shape;75;p3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32"/>
          <p:cNvSpPr txBox="1"/>
          <p:nvPr>
            <p:ph idx="12" type="sldNum"/>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77" name="Shape 77"/>
        <p:cNvGrpSpPr/>
        <p:nvPr/>
      </p:nvGrpSpPr>
      <p:grpSpPr>
        <a:xfrm>
          <a:off x="0" y="0"/>
          <a:ext cx="0" cy="0"/>
          <a:chOff x="0" y="0"/>
          <a:chExt cx="0" cy="0"/>
        </a:xfrm>
      </p:grpSpPr>
      <p:sp>
        <p:nvSpPr>
          <p:cNvPr id="78" name="Google Shape;78;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4304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1" name="Google Shape;81;p3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2" name="Google Shape;82;p33"/>
          <p:cNvSpPr txBox="1"/>
          <p:nvPr>
            <p:ph idx="12" type="sldNum"/>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0" name="Shape 20"/>
        <p:cNvGrpSpPr/>
        <p:nvPr/>
      </p:nvGrpSpPr>
      <p:grpSpPr>
        <a:xfrm>
          <a:off x="0" y="0"/>
          <a:ext cx="0" cy="0"/>
          <a:chOff x="0" y="0"/>
          <a:chExt cx="0" cy="0"/>
        </a:xfrm>
      </p:grpSpPr>
      <p:sp>
        <p:nvSpPr>
          <p:cNvPr id="21" name="Google Shape;21;p24"/>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4304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4"/>
          <p:cNvSpPr txBox="1"/>
          <p:nvPr>
            <p:ph idx="1" type="body"/>
          </p:nvPr>
        </p:nvSpPr>
        <p:spPr>
          <a:xfrm>
            <a:off x="838200" y="1621438"/>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 name="Google Shape;24;p2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 name="Google Shape;25;p24"/>
          <p:cNvSpPr txBox="1"/>
          <p:nvPr>
            <p:ph idx="12" type="sldNum"/>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26" name="Shape 26"/>
        <p:cNvGrpSpPr/>
        <p:nvPr/>
      </p:nvGrpSpPr>
      <p:grpSpPr>
        <a:xfrm>
          <a:off x="0" y="0"/>
          <a:ext cx="0" cy="0"/>
          <a:chOff x="0" y="0"/>
          <a:chExt cx="0" cy="0"/>
        </a:xfrm>
      </p:grpSpPr>
      <p:sp>
        <p:nvSpPr>
          <p:cNvPr id="27" name="Google Shape;27;p25"/>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4304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 name="Google Shape;31;p2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Google Shape;32;p25"/>
          <p:cNvSpPr txBox="1"/>
          <p:nvPr>
            <p:ph idx="12" type="sldNum"/>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3" name="Shape 33"/>
        <p:cNvGrpSpPr/>
        <p:nvPr/>
      </p:nvGrpSpPr>
      <p:grpSpPr>
        <a:xfrm>
          <a:off x="0" y="0"/>
          <a:ext cx="0" cy="0"/>
          <a:chOff x="0" y="0"/>
          <a:chExt cx="0" cy="0"/>
        </a:xfrm>
      </p:grpSpPr>
      <p:sp>
        <p:nvSpPr>
          <p:cNvPr id="34" name="Google Shape;34;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43044"/>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rgbClr val="757575"/>
                </a:solidFill>
              </a:defRPr>
            </a:lvl1pPr>
            <a:lvl2pPr indent="-228600" lvl="1" marL="914400" algn="l">
              <a:lnSpc>
                <a:spcPct val="90000"/>
              </a:lnSpc>
              <a:spcBef>
                <a:spcPts val="500"/>
              </a:spcBef>
              <a:spcAft>
                <a:spcPts val="0"/>
              </a:spcAft>
              <a:buSzPts val="2000"/>
              <a:buNone/>
              <a:defRPr sz="2000">
                <a:solidFill>
                  <a:srgbClr val="757575"/>
                </a:solidFill>
              </a:defRPr>
            </a:lvl2pPr>
            <a:lvl3pPr indent="-228600" lvl="2" marL="1371600" algn="l">
              <a:lnSpc>
                <a:spcPct val="90000"/>
              </a:lnSpc>
              <a:spcBef>
                <a:spcPts val="500"/>
              </a:spcBef>
              <a:spcAft>
                <a:spcPts val="0"/>
              </a:spcAft>
              <a:buSzPts val="1800"/>
              <a:buNone/>
              <a:defRPr sz="1800">
                <a:solidFill>
                  <a:srgbClr val="757575"/>
                </a:solidFill>
              </a:defRPr>
            </a:lvl3pPr>
            <a:lvl4pPr indent="-228600" lvl="3" marL="1828800" algn="l">
              <a:lnSpc>
                <a:spcPct val="90000"/>
              </a:lnSpc>
              <a:spcBef>
                <a:spcPts val="500"/>
              </a:spcBef>
              <a:spcAft>
                <a:spcPts val="0"/>
              </a:spcAft>
              <a:buSzPts val="1600"/>
              <a:buNone/>
              <a:defRPr sz="1600">
                <a:solidFill>
                  <a:srgbClr val="757575"/>
                </a:solidFill>
              </a:defRPr>
            </a:lvl4pPr>
            <a:lvl5pPr indent="-228600" lvl="4" marL="2286000" algn="l">
              <a:lnSpc>
                <a:spcPct val="90000"/>
              </a:lnSpc>
              <a:spcBef>
                <a:spcPts val="500"/>
              </a:spcBef>
              <a:spcAft>
                <a:spcPts val="0"/>
              </a:spcAft>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6" name="Google Shape;36;p2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2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Google Shape;38;p26"/>
          <p:cNvSpPr txBox="1"/>
          <p:nvPr>
            <p:ph idx="12" type="sldNum"/>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39" name="Shape 39"/>
        <p:cNvGrpSpPr/>
        <p:nvPr/>
      </p:nvGrpSpPr>
      <p:grpSpPr>
        <a:xfrm>
          <a:off x="0" y="0"/>
          <a:ext cx="0" cy="0"/>
          <a:chOff x="0" y="0"/>
          <a:chExt cx="0" cy="0"/>
        </a:xfrm>
      </p:grpSpPr>
      <p:sp>
        <p:nvSpPr>
          <p:cNvPr id="40" name="Google Shape;40;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4304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6" name="Google Shape;46;p2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 name="Google Shape;47;p27"/>
          <p:cNvSpPr txBox="1"/>
          <p:nvPr>
            <p:ph idx="12" type="sldNum"/>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48" name="Shape 48"/>
        <p:cNvGrpSpPr/>
        <p:nvPr/>
      </p:nvGrpSpPr>
      <p:grpSpPr>
        <a:xfrm>
          <a:off x="0" y="0"/>
          <a:ext cx="0" cy="0"/>
          <a:chOff x="0" y="0"/>
          <a:chExt cx="0" cy="0"/>
        </a:xfrm>
      </p:grpSpPr>
      <p:sp>
        <p:nvSpPr>
          <p:cNvPr id="49" name="Google Shape;49;p28"/>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4304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2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Google Shape;52;p28"/>
          <p:cNvSpPr txBox="1"/>
          <p:nvPr>
            <p:ph idx="12" type="sldNum"/>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3" name="Shape 53"/>
        <p:cNvGrpSpPr/>
        <p:nvPr/>
      </p:nvGrpSpPr>
      <p:grpSpPr>
        <a:xfrm>
          <a:off x="0" y="0"/>
          <a:ext cx="0" cy="0"/>
          <a:chOff x="0" y="0"/>
          <a:chExt cx="0" cy="0"/>
        </a:xfrm>
      </p:grpSpPr>
      <p:sp>
        <p:nvSpPr>
          <p:cNvPr id="54" name="Google Shape;54;p2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2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Google Shape;56;p29"/>
          <p:cNvSpPr txBox="1"/>
          <p:nvPr>
            <p:ph idx="12" type="sldNum"/>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7" name="Shape 57"/>
        <p:cNvGrpSpPr/>
        <p:nvPr/>
      </p:nvGrpSpPr>
      <p:grpSpPr>
        <a:xfrm>
          <a:off x="0" y="0"/>
          <a:ext cx="0" cy="0"/>
          <a:chOff x="0" y="0"/>
          <a:chExt cx="0" cy="0"/>
        </a:xfrm>
      </p:grpSpPr>
      <p:sp>
        <p:nvSpPr>
          <p:cNvPr id="58" name="Google Shape;58;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43044"/>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0" name="Google Shape;60;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3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 name="Google Shape;62;p3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3" name="Google Shape;63;p30"/>
          <p:cNvSpPr txBox="1"/>
          <p:nvPr>
            <p:ph idx="12" type="sldNum"/>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4" name="Shape 64"/>
        <p:cNvGrpSpPr/>
        <p:nvPr/>
      </p:nvGrpSpPr>
      <p:grpSpPr>
        <a:xfrm>
          <a:off x="0" y="0"/>
          <a:ext cx="0" cy="0"/>
          <a:chOff x="0" y="0"/>
          <a:chExt cx="0" cy="0"/>
        </a:xfrm>
      </p:grpSpPr>
      <p:sp>
        <p:nvSpPr>
          <p:cNvPr id="65" name="Google Shape;65;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43044"/>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1"/>
          <p:cNvSpPr/>
          <p:nvPr>
            <p:ph idx="2" type="pic"/>
          </p:nvPr>
        </p:nvSpPr>
        <p:spPr>
          <a:xfrm>
            <a:off x="5183188" y="987425"/>
            <a:ext cx="6172200" cy="4873625"/>
          </a:xfrm>
          <a:prstGeom prst="rect">
            <a:avLst/>
          </a:prstGeom>
          <a:noFill/>
          <a:ln>
            <a:noFill/>
          </a:ln>
        </p:spPr>
      </p:sp>
      <p:sp>
        <p:nvSpPr>
          <p:cNvPr id="67" name="Google Shape;67;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9" name="Google Shape;69;p3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31"/>
          <p:cNvSpPr txBox="1"/>
          <p:nvPr>
            <p:ph idx="12" type="sldNum"/>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yellow and white background with a white border&#10;&#10;Description automatically generated" id="10" name="Google Shape;10;p22"/>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22"/>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43044"/>
              </a:buClr>
              <a:buSzPts val="3200"/>
              <a:buFont typeface="Arial"/>
              <a:buNone/>
              <a:defRPr b="1" i="0" sz="3200" u="none" cap="none" strike="noStrike">
                <a:solidFill>
                  <a:srgbClr val="24304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A cartoon character on a cellphone&#10;&#10;Description automatically generated" id="12" name="Google Shape;12;p22"/>
          <p:cNvPicPr preferRelativeResize="0"/>
          <p:nvPr/>
        </p:nvPicPr>
        <p:blipFill rotWithShape="1">
          <a:blip r:embed="rId2">
            <a:alphaModFix/>
          </a:blip>
          <a:srcRect b="0" l="0" r="0" t="0"/>
          <a:stretch/>
        </p:blipFill>
        <p:spPr>
          <a:xfrm>
            <a:off x="10225581" y="5731649"/>
            <a:ext cx="1621964" cy="944610"/>
          </a:xfrm>
          <a:prstGeom prst="rect">
            <a:avLst/>
          </a:prstGeom>
          <a:noFill/>
          <a:ln>
            <a:noFill/>
          </a:ln>
        </p:spPr>
      </p:pic>
      <p:sp>
        <p:nvSpPr>
          <p:cNvPr id="13" name="Google Shape;13;p22"/>
          <p:cNvSpPr txBox="1"/>
          <p:nvPr>
            <p:ph idx="1" type="body"/>
          </p:nvPr>
        </p:nvSpPr>
        <p:spPr>
          <a:xfrm>
            <a:off x="838200" y="1621438"/>
            <a:ext cx="10515600" cy="4351338"/>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000"/>
              </a:spcBef>
              <a:spcAft>
                <a:spcPts val="0"/>
              </a:spcAft>
              <a:buClr>
                <a:srgbClr val="31CCFF"/>
              </a:buClr>
              <a:buSzPts val="1800"/>
              <a:buFont typeface="Arial"/>
              <a:buChar char="•"/>
              <a:defRPr b="0" i="0" sz="1800" u="none" cap="none" strike="noStrike">
                <a:solidFill>
                  <a:srgbClr val="243044"/>
                </a:solidFill>
                <a:latin typeface="Arial"/>
                <a:ea typeface="Arial"/>
                <a:cs typeface="Arial"/>
                <a:sym typeface="Arial"/>
              </a:defRPr>
            </a:lvl1pPr>
            <a:lvl2pPr indent="-342900" lvl="1" marL="914400" marR="0" rtl="0" algn="l">
              <a:lnSpc>
                <a:spcPct val="90000"/>
              </a:lnSpc>
              <a:spcBef>
                <a:spcPts val="500"/>
              </a:spcBef>
              <a:spcAft>
                <a:spcPts val="0"/>
              </a:spcAft>
              <a:buClr>
                <a:srgbClr val="31CCFF"/>
              </a:buClr>
              <a:buSzPts val="1800"/>
              <a:buFont typeface="Arial"/>
              <a:buChar char="•"/>
              <a:defRPr b="0" i="0" sz="1800" u="none" cap="none" strike="noStrike">
                <a:solidFill>
                  <a:srgbClr val="243044"/>
                </a:solidFill>
                <a:latin typeface="Arial"/>
                <a:ea typeface="Arial"/>
                <a:cs typeface="Arial"/>
                <a:sym typeface="Arial"/>
              </a:defRPr>
            </a:lvl2pPr>
            <a:lvl3pPr indent="-342900" lvl="2" marL="1371600" marR="0" rtl="0" algn="l">
              <a:lnSpc>
                <a:spcPct val="90000"/>
              </a:lnSpc>
              <a:spcBef>
                <a:spcPts val="500"/>
              </a:spcBef>
              <a:spcAft>
                <a:spcPts val="0"/>
              </a:spcAft>
              <a:buClr>
                <a:srgbClr val="31CCFF"/>
              </a:buClr>
              <a:buSzPts val="1800"/>
              <a:buFont typeface="Arial"/>
              <a:buChar char="•"/>
              <a:defRPr b="0" i="0" sz="1800" u="none" cap="none" strike="noStrike">
                <a:solidFill>
                  <a:srgbClr val="243044"/>
                </a:solidFill>
                <a:latin typeface="Arial"/>
                <a:ea typeface="Arial"/>
                <a:cs typeface="Arial"/>
                <a:sym typeface="Arial"/>
              </a:defRPr>
            </a:lvl3pPr>
            <a:lvl4pPr indent="-342900" lvl="3" marL="1828800" marR="0" rtl="0" algn="l">
              <a:lnSpc>
                <a:spcPct val="90000"/>
              </a:lnSpc>
              <a:spcBef>
                <a:spcPts val="500"/>
              </a:spcBef>
              <a:spcAft>
                <a:spcPts val="0"/>
              </a:spcAft>
              <a:buClr>
                <a:srgbClr val="31CCFF"/>
              </a:buClr>
              <a:buSzPts val="1800"/>
              <a:buFont typeface="Arial"/>
              <a:buChar char="•"/>
              <a:defRPr b="0" i="0" sz="1800" u="none" cap="none" strike="noStrike">
                <a:solidFill>
                  <a:srgbClr val="243044"/>
                </a:solidFill>
                <a:latin typeface="Arial"/>
                <a:ea typeface="Arial"/>
                <a:cs typeface="Arial"/>
                <a:sym typeface="Arial"/>
              </a:defRPr>
            </a:lvl4pPr>
            <a:lvl5pPr indent="-342900" lvl="4" marL="2286000" marR="0" rtl="0" algn="l">
              <a:lnSpc>
                <a:spcPct val="90000"/>
              </a:lnSpc>
              <a:spcBef>
                <a:spcPts val="500"/>
              </a:spcBef>
              <a:spcAft>
                <a:spcPts val="0"/>
              </a:spcAft>
              <a:buClr>
                <a:srgbClr val="31CCFF"/>
              </a:buClr>
              <a:buSzPts val="1800"/>
              <a:buFont typeface="Arial"/>
              <a:buChar char="•"/>
              <a:defRPr b="0" i="0" sz="1800" u="none" cap="none" strike="noStrike">
                <a:solidFill>
                  <a:srgbClr val="243044"/>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8.png"/><Relationship Id="rId6" Type="http://schemas.openxmlformats.org/officeDocument/2006/relationships/image" Target="../media/image30.png"/><Relationship Id="rId7" Type="http://schemas.openxmlformats.org/officeDocument/2006/relationships/image" Target="../media/image27.png"/><Relationship Id="rId8"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4.png"/><Relationship Id="rId5" Type="http://schemas.openxmlformats.org/officeDocument/2006/relationships/chart" Target="../charts/char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22.png"/><Relationship Id="rId5" Type="http://schemas.openxmlformats.org/officeDocument/2006/relationships/image" Target="../media/image14.png"/><Relationship Id="rId6" Type="http://schemas.openxmlformats.org/officeDocument/2006/relationships/hyperlink" Target="https://www.internetmatters.org/resources/online-challenges-guide/" TargetMode="External"/><Relationship Id="rId7"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ph type="ctrTitle"/>
          </p:nvPr>
        </p:nvSpPr>
        <p:spPr>
          <a:xfrm>
            <a:off x="964164" y="1961317"/>
            <a:ext cx="10263672" cy="183959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7200"/>
              <a:buFont typeface="Arial"/>
              <a:buNone/>
            </a:pPr>
            <a:r>
              <a:rPr lang="en-GB" sz="7200">
                <a:solidFill>
                  <a:schemeClr val="lt1"/>
                </a:solidFill>
              </a:rPr>
              <a:t>How do you keep up with online safety?</a:t>
            </a:r>
            <a:endParaRPr/>
          </a:p>
        </p:txBody>
      </p:sp>
      <p:pic>
        <p:nvPicPr>
          <p:cNvPr descr="A green screen with white text&#10;&#10;Description automatically generated" id="89" name="Google Shape;89;p1"/>
          <p:cNvPicPr preferRelativeResize="0"/>
          <p:nvPr/>
        </p:nvPicPr>
        <p:blipFill rotWithShape="1">
          <a:blip r:embed="rId4">
            <a:alphaModFix/>
          </a:blip>
          <a:srcRect b="0" l="0" r="0" t="0"/>
          <a:stretch/>
        </p:blipFill>
        <p:spPr>
          <a:xfrm>
            <a:off x="5028951" y="4563336"/>
            <a:ext cx="2134097" cy="134614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9" name="Shape 189"/>
        <p:cNvGrpSpPr/>
        <p:nvPr/>
      </p:nvGrpSpPr>
      <p:grpSpPr>
        <a:xfrm>
          <a:off x="0" y="0"/>
          <a:ext cx="0" cy="0"/>
          <a:chOff x="0" y="0"/>
          <a:chExt cx="0" cy="0"/>
        </a:xfrm>
      </p:grpSpPr>
      <p:pic>
        <p:nvPicPr>
          <p:cNvPr descr="A purple background with different symbols&#10;&#10;Description automatically generated" id="190" name="Google Shape;190;p16"/>
          <p:cNvPicPr preferRelativeResize="0"/>
          <p:nvPr/>
        </p:nvPicPr>
        <p:blipFill rotWithShape="1">
          <a:blip r:embed="rId3">
            <a:alphaModFix/>
          </a:blip>
          <a:srcRect b="81167" l="0" r="0" t="0"/>
          <a:stretch/>
        </p:blipFill>
        <p:spPr>
          <a:xfrm>
            <a:off x="0" y="-1"/>
            <a:ext cx="12192000" cy="1411487"/>
          </a:xfrm>
          <a:prstGeom prst="rect">
            <a:avLst/>
          </a:prstGeom>
          <a:noFill/>
          <a:ln>
            <a:noFill/>
          </a:ln>
        </p:spPr>
      </p:pic>
      <p:sp>
        <p:nvSpPr>
          <p:cNvPr id="191" name="Google Shape;191;p16"/>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rPr>
              <a:t>Online bullying (cyberbullying)</a:t>
            </a:r>
            <a:endParaRPr/>
          </a:p>
        </p:txBody>
      </p:sp>
      <p:sp>
        <p:nvSpPr>
          <p:cNvPr id="192" name="Google Shape;192;p16"/>
          <p:cNvSpPr txBox="1"/>
          <p:nvPr>
            <p:ph idx="1" type="body"/>
          </p:nvPr>
        </p:nvSpPr>
        <p:spPr>
          <a:xfrm>
            <a:off x="422910" y="1789554"/>
            <a:ext cx="6903720" cy="490419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116666"/>
              </a:lnSpc>
              <a:spcBef>
                <a:spcPts val="0"/>
              </a:spcBef>
              <a:spcAft>
                <a:spcPts val="0"/>
              </a:spcAft>
              <a:buSzPct val="100000"/>
              <a:buChar char="•"/>
            </a:pPr>
            <a:r>
              <a:rPr lang="en-GB" sz="2400"/>
              <a:t>Online bullying is more difficult to escape than ‘traditional’ bullying</a:t>
            </a:r>
            <a:endParaRPr sz="2000"/>
          </a:p>
          <a:p>
            <a:pPr indent="-228600" lvl="0" marL="228600" rtl="0" algn="l">
              <a:lnSpc>
                <a:spcPct val="116666"/>
              </a:lnSpc>
              <a:spcBef>
                <a:spcPts val="2200"/>
              </a:spcBef>
              <a:spcAft>
                <a:spcPts val="0"/>
              </a:spcAft>
              <a:buSzPct val="100000"/>
              <a:buChar char="•"/>
            </a:pPr>
            <a:r>
              <a:rPr lang="en-GB" sz="2400"/>
              <a:t>It can happen between friends or strangers</a:t>
            </a:r>
            <a:endParaRPr/>
          </a:p>
          <a:p>
            <a:pPr indent="-228600" lvl="0" marL="228600" rtl="0" algn="l">
              <a:lnSpc>
                <a:spcPct val="116666"/>
              </a:lnSpc>
              <a:spcBef>
                <a:spcPts val="2200"/>
              </a:spcBef>
              <a:spcAft>
                <a:spcPts val="0"/>
              </a:spcAft>
              <a:buSzPct val="100000"/>
              <a:buChar char="•"/>
            </a:pPr>
            <a:r>
              <a:rPr lang="en-GB" sz="2400"/>
              <a:t>It can happen in video games, on social media, in messaging apps, etc.</a:t>
            </a:r>
            <a:endParaRPr/>
          </a:p>
          <a:p>
            <a:pPr indent="-228600" lvl="0" marL="228600" rtl="0" algn="l">
              <a:lnSpc>
                <a:spcPct val="116666"/>
              </a:lnSpc>
              <a:spcBef>
                <a:spcPts val="2200"/>
              </a:spcBef>
              <a:spcAft>
                <a:spcPts val="0"/>
              </a:spcAft>
              <a:buSzPct val="100000"/>
              <a:buChar char="•"/>
            </a:pPr>
            <a:r>
              <a:rPr lang="en-GB" sz="2400"/>
              <a:t>About </a:t>
            </a:r>
            <a:r>
              <a:rPr b="1" lang="en-GB" sz="2400">
                <a:solidFill>
                  <a:srgbClr val="71599B"/>
                </a:solidFill>
              </a:rPr>
              <a:t>1 in 10 </a:t>
            </a:r>
            <a:r>
              <a:rPr lang="en-GB" sz="2400"/>
              <a:t>children say they have experienced online bullying. This increases for children with SEN needs or similar vulnerabilities.</a:t>
            </a:r>
            <a:endParaRPr/>
          </a:p>
          <a:p>
            <a:pPr indent="0" lvl="0" marL="0" rtl="0" algn="l">
              <a:lnSpc>
                <a:spcPct val="116666"/>
              </a:lnSpc>
              <a:spcBef>
                <a:spcPts val="2200"/>
              </a:spcBef>
              <a:spcAft>
                <a:spcPts val="0"/>
              </a:spcAft>
              <a:buSzPct val="100000"/>
              <a:buNone/>
            </a:pPr>
            <a:r>
              <a:rPr lang="en-GB" sz="2400"/>
              <a:t>Set parental controls, talk about healthy behaviour and show your child how to block and report content.</a:t>
            </a:r>
            <a:endParaRPr sz="2000"/>
          </a:p>
        </p:txBody>
      </p:sp>
      <p:sp>
        <p:nvSpPr>
          <p:cNvPr id="193" name="Google Shape;193;p16"/>
          <p:cNvSpPr/>
          <p:nvPr/>
        </p:nvSpPr>
        <p:spPr>
          <a:xfrm>
            <a:off x="9904456" y="4768856"/>
            <a:ext cx="2011375" cy="1965959"/>
          </a:xfrm>
          <a:prstGeom prst="rect">
            <a:avLst/>
          </a:prstGeom>
          <a:solidFill>
            <a:srgbClr val="FF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group of blue and orange chat bubbles&#10;&#10;Description automatically generated" id="194" name="Google Shape;194;p16"/>
          <p:cNvPicPr preferRelativeResize="0"/>
          <p:nvPr/>
        </p:nvPicPr>
        <p:blipFill rotWithShape="1">
          <a:blip r:embed="rId4">
            <a:alphaModFix/>
          </a:blip>
          <a:srcRect b="0" l="0" r="0" t="53264"/>
          <a:stretch/>
        </p:blipFill>
        <p:spPr>
          <a:xfrm>
            <a:off x="9810123" y="2923320"/>
            <a:ext cx="1752202" cy="1257732"/>
          </a:xfrm>
          <a:prstGeom prst="rect">
            <a:avLst/>
          </a:prstGeom>
          <a:noFill/>
          <a:ln>
            <a:noFill/>
          </a:ln>
        </p:spPr>
      </p:pic>
      <p:pic>
        <p:nvPicPr>
          <p:cNvPr descr="A group of purple and pink rectangular objects with dots&#10;&#10;Description automatically generated" id="195" name="Google Shape;195;p16"/>
          <p:cNvPicPr preferRelativeResize="0"/>
          <p:nvPr/>
        </p:nvPicPr>
        <p:blipFill rotWithShape="1">
          <a:blip r:embed="rId5">
            <a:alphaModFix/>
          </a:blip>
          <a:srcRect b="54183" l="0" r="0" t="0"/>
          <a:stretch/>
        </p:blipFill>
        <p:spPr>
          <a:xfrm>
            <a:off x="8258399" y="1678683"/>
            <a:ext cx="2005878" cy="1411487"/>
          </a:xfrm>
          <a:prstGeom prst="rect">
            <a:avLst/>
          </a:prstGeom>
          <a:noFill/>
          <a:ln>
            <a:noFill/>
          </a:ln>
        </p:spPr>
      </p:pic>
      <p:sp>
        <p:nvSpPr>
          <p:cNvPr id="196" name="Google Shape;196;p16"/>
          <p:cNvSpPr txBox="1"/>
          <p:nvPr/>
        </p:nvSpPr>
        <p:spPr>
          <a:xfrm>
            <a:off x="7625122" y="4895678"/>
            <a:ext cx="230546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Arial"/>
                <a:ea typeface="Arial"/>
                <a:cs typeface="Arial"/>
                <a:sym typeface="Arial"/>
              </a:rPr>
              <a:t>Cyberbullying conversation guide</a:t>
            </a:r>
            <a:endParaRPr/>
          </a:p>
        </p:txBody>
      </p:sp>
      <p:sp>
        <p:nvSpPr>
          <p:cNvPr id="197" name="Google Shape;197;p16"/>
          <p:cNvSpPr/>
          <p:nvPr/>
        </p:nvSpPr>
        <p:spPr>
          <a:xfrm>
            <a:off x="8823987" y="5751834"/>
            <a:ext cx="923074" cy="688346"/>
          </a:xfrm>
          <a:prstGeom prst="rightArrow">
            <a:avLst>
              <a:gd fmla="val 50000" name="adj1"/>
              <a:gd fmla="val 50000" name="adj2"/>
            </a:avLst>
          </a:prstGeom>
          <a:solidFill>
            <a:srgbClr val="FF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qr code with a white background&#10;&#10;Description automatically generated" id="198" name="Google Shape;198;p16"/>
          <p:cNvPicPr preferRelativeResize="0"/>
          <p:nvPr/>
        </p:nvPicPr>
        <p:blipFill rotWithShape="1">
          <a:blip r:embed="rId6">
            <a:alphaModFix/>
          </a:blip>
          <a:srcRect b="0" l="0" r="0" t="0"/>
          <a:stretch/>
        </p:blipFill>
        <p:spPr>
          <a:xfrm>
            <a:off x="10014807" y="4832994"/>
            <a:ext cx="1807622" cy="181969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3" name="Shape 203"/>
        <p:cNvGrpSpPr/>
        <p:nvPr/>
      </p:nvGrpSpPr>
      <p:grpSpPr>
        <a:xfrm>
          <a:off x="0" y="0"/>
          <a:ext cx="0" cy="0"/>
          <a:chOff x="0" y="0"/>
          <a:chExt cx="0" cy="0"/>
        </a:xfrm>
      </p:grpSpPr>
      <p:pic>
        <p:nvPicPr>
          <p:cNvPr descr="A purple background with different symbols&#10;&#10;Description automatically generated" id="204" name="Google Shape;204;p17"/>
          <p:cNvPicPr preferRelativeResize="0"/>
          <p:nvPr/>
        </p:nvPicPr>
        <p:blipFill rotWithShape="1">
          <a:blip r:embed="rId3">
            <a:alphaModFix/>
          </a:blip>
          <a:srcRect b="81167" l="0" r="0" t="0"/>
          <a:stretch/>
        </p:blipFill>
        <p:spPr>
          <a:xfrm>
            <a:off x="0" y="-1"/>
            <a:ext cx="12192000" cy="1411487"/>
          </a:xfrm>
          <a:prstGeom prst="rect">
            <a:avLst/>
          </a:prstGeom>
          <a:noFill/>
          <a:ln>
            <a:noFill/>
          </a:ln>
        </p:spPr>
      </p:pic>
      <p:sp>
        <p:nvSpPr>
          <p:cNvPr id="205" name="Google Shape;205;p17"/>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rPr>
              <a:t>Inappropriate content</a:t>
            </a:r>
            <a:endParaRPr/>
          </a:p>
        </p:txBody>
      </p:sp>
      <p:sp>
        <p:nvSpPr>
          <p:cNvPr id="206" name="Google Shape;206;p17"/>
          <p:cNvSpPr txBox="1"/>
          <p:nvPr>
            <p:ph idx="1" type="body"/>
          </p:nvPr>
        </p:nvSpPr>
        <p:spPr>
          <a:xfrm>
            <a:off x="422910" y="1789554"/>
            <a:ext cx="7932420" cy="4904198"/>
          </a:xfrm>
          <a:prstGeom prst="rect">
            <a:avLst/>
          </a:prstGeom>
          <a:noFill/>
          <a:ln>
            <a:noFill/>
          </a:ln>
        </p:spPr>
        <p:txBody>
          <a:bodyPr anchorCtr="0" anchor="t" bIns="45700" lIns="91425" spcFirstLastPara="1" rIns="91425" wrap="square" tIns="45700">
            <a:normAutofit/>
          </a:bodyPr>
          <a:lstStyle/>
          <a:p>
            <a:pPr indent="-228600" lvl="0" marL="228600" rtl="0" algn="l">
              <a:lnSpc>
                <a:spcPct val="116666"/>
              </a:lnSpc>
              <a:spcBef>
                <a:spcPts val="0"/>
              </a:spcBef>
              <a:spcAft>
                <a:spcPts val="0"/>
              </a:spcAft>
              <a:buSzPts val="2400"/>
              <a:buChar char="•"/>
            </a:pPr>
            <a:r>
              <a:rPr lang="en-GB" sz="2400"/>
              <a:t>27% of children see pornography by age 11</a:t>
            </a:r>
            <a:endParaRPr/>
          </a:p>
          <a:p>
            <a:pPr indent="-228600" lvl="0" marL="228600" rtl="0" algn="l">
              <a:lnSpc>
                <a:spcPct val="116666"/>
              </a:lnSpc>
              <a:spcBef>
                <a:spcPts val="2200"/>
              </a:spcBef>
              <a:spcAft>
                <a:spcPts val="0"/>
              </a:spcAft>
              <a:buSzPts val="2400"/>
              <a:buChar char="•"/>
            </a:pPr>
            <a:r>
              <a:rPr lang="en-GB" sz="2400"/>
              <a:t>Around 1 in 10 children report seeing pornographic or violent content online. This increases with age.</a:t>
            </a:r>
            <a:endParaRPr/>
          </a:p>
          <a:p>
            <a:pPr indent="-228600" lvl="0" marL="228600" rtl="0" algn="l">
              <a:lnSpc>
                <a:spcPct val="116666"/>
              </a:lnSpc>
              <a:spcBef>
                <a:spcPts val="2200"/>
              </a:spcBef>
              <a:spcAft>
                <a:spcPts val="0"/>
              </a:spcAft>
              <a:buSzPts val="2400"/>
              <a:buChar char="•"/>
            </a:pPr>
            <a:r>
              <a:rPr lang="en-GB" sz="2400"/>
              <a:t>Children with vulnerabilities are more likely to come across these things – especially violent content.</a:t>
            </a:r>
            <a:endParaRPr sz="2000"/>
          </a:p>
          <a:p>
            <a:pPr indent="0" lvl="0" marL="0" rtl="0" algn="l">
              <a:lnSpc>
                <a:spcPct val="116666"/>
              </a:lnSpc>
              <a:spcBef>
                <a:spcPts val="2200"/>
              </a:spcBef>
              <a:spcAft>
                <a:spcPts val="0"/>
              </a:spcAft>
              <a:buSzPts val="2400"/>
              <a:buNone/>
            </a:pPr>
            <a:r>
              <a:rPr lang="en-GB" sz="2400"/>
              <a:t>Parental controls can help limit access to certain websites, content and more. It’s also important for your child to report any inappropriate content they accidentally come across.</a:t>
            </a:r>
            <a:endParaRPr sz="2800"/>
          </a:p>
        </p:txBody>
      </p:sp>
      <p:pic>
        <p:nvPicPr>
          <p:cNvPr descr="A black hand in a pink background&#10;&#10;Description automatically generated" id="207" name="Google Shape;207;p17"/>
          <p:cNvPicPr preferRelativeResize="0"/>
          <p:nvPr/>
        </p:nvPicPr>
        <p:blipFill rotWithShape="1">
          <a:blip r:embed="rId4">
            <a:alphaModFix/>
          </a:blip>
          <a:srcRect b="0" l="0" r="0" t="0"/>
          <a:stretch/>
        </p:blipFill>
        <p:spPr>
          <a:xfrm rot="317080">
            <a:off x="8829601" y="2054512"/>
            <a:ext cx="2397998" cy="239799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2" name="Shape 212"/>
        <p:cNvGrpSpPr/>
        <p:nvPr/>
      </p:nvGrpSpPr>
      <p:grpSpPr>
        <a:xfrm>
          <a:off x="0" y="0"/>
          <a:ext cx="0" cy="0"/>
          <a:chOff x="0" y="0"/>
          <a:chExt cx="0" cy="0"/>
        </a:xfrm>
      </p:grpSpPr>
      <p:pic>
        <p:nvPicPr>
          <p:cNvPr descr="A purple background with different symbols&#10;&#10;Description automatically generated" id="213" name="Google Shape;213;p18"/>
          <p:cNvPicPr preferRelativeResize="0"/>
          <p:nvPr/>
        </p:nvPicPr>
        <p:blipFill rotWithShape="1">
          <a:blip r:embed="rId3">
            <a:alphaModFix/>
          </a:blip>
          <a:srcRect b="81167" l="0" r="0" t="0"/>
          <a:stretch/>
        </p:blipFill>
        <p:spPr>
          <a:xfrm>
            <a:off x="0" y="-1"/>
            <a:ext cx="12192000" cy="1411487"/>
          </a:xfrm>
          <a:prstGeom prst="rect">
            <a:avLst/>
          </a:prstGeom>
          <a:noFill/>
          <a:ln>
            <a:noFill/>
          </a:ln>
        </p:spPr>
      </p:pic>
      <p:sp>
        <p:nvSpPr>
          <p:cNvPr id="214" name="Google Shape;214;p18"/>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rPr>
              <a:t>Spending too much time online</a:t>
            </a:r>
            <a:endParaRPr/>
          </a:p>
        </p:txBody>
      </p:sp>
      <p:sp>
        <p:nvSpPr>
          <p:cNvPr id="215" name="Google Shape;215;p18"/>
          <p:cNvSpPr txBox="1"/>
          <p:nvPr>
            <p:ph idx="1" type="body"/>
          </p:nvPr>
        </p:nvSpPr>
        <p:spPr>
          <a:xfrm>
            <a:off x="422910" y="1789554"/>
            <a:ext cx="6903720" cy="4904198"/>
          </a:xfrm>
          <a:prstGeom prst="rect">
            <a:avLst/>
          </a:prstGeom>
          <a:noFill/>
          <a:ln>
            <a:noFill/>
          </a:ln>
        </p:spPr>
        <p:txBody>
          <a:bodyPr anchorCtr="0" anchor="t" bIns="45700" lIns="91425" spcFirstLastPara="1" rIns="91425" wrap="square" tIns="45700">
            <a:normAutofit/>
          </a:bodyPr>
          <a:lstStyle/>
          <a:p>
            <a:pPr indent="-228600" lvl="0" marL="228600" rtl="0" algn="l">
              <a:lnSpc>
                <a:spcPct val="116666"/>
              </a:lnSpc>
              <a:spcBef>
                <a:spcPts val="0"/>
              </a:spcBef>
              <a:spcAft>
                <a:spcPts val="0"/>
              </a:spcAft>
              <a:buSzPts val="2400"/>
              <a:buChar char="•"/>
            </a:pPr>
            <a:r>
              <a:rPr lang="en-GB" sz="2400"/>
              <a:t>41% of children believe they spend too much time online</a:t>
            </a:r>
            <a:endParaRPr/>
          </a:p>
          <a:p>
            <a:pPr indent="-228600" lvl="0" marL="228600" rtl="0" algn="l">
              <a:lnSpc>
                <a:spcPct val="116666"/>
              </a:lnSpc>
              <a:spcBef>
                <a:spcPts val="2200"/>
              </a:spcBef>
              <a:spcAft>
                <a:spcPts val="0"/>
              </a:spcAft>
              <a:buSzPts val="2400"/>
              <a:buChar char="•"/>
            </a:pPr>
            <a:r>
              <a:rPr lang="en-GB" sz="2400"/>
              <a:t>Of these children, most reported it causing them some distress, upset or harm</a:t>
            </a:r>
            <a:endParaRPr/>
          </a:p>
          <a:p>
            <a:pPr indent="-228600" lvl="0" marL="228600" rtl="0" algn="l">
              <a:lnSpc>
                <a:spcPct val="116666"/>
              </a:lnSpc>
              <a:spcBef>
                <a:spcPts val="2200"/>
              </a:spcBef>
              <a:spcAft>
                <a:spcPts val="0"/>
              </a:spcAft>
              <a:buSzPts val="2400"/>
              <a:buChar char="•"/>
            </a:pPr>
            <a:r>
              <a:rPr lang="en-GB" sz="2400"/>
              <a:t>Not all screen time is negative, but if your child’s wellbeing is negatively impacted, they need your support.</a:t>
            </a:r>
            <a:endParaRPr/>
          </a:p>
          <a:p>
            <a:pPr indent="0" lvl="0" marL="0" rtl="0" algn="l">
              <a:lnSpc>
                <a:spcPct val="116666"/>
              </a:lnSpc>
              <a:spcBef>
                <a:spcPts val="2200"/>
              </a:spcBef>
              <a:spcAft>
                <a:spcPts val="0"/>
              </a:spcAft>
              <a:buSzPts val="2400"/>
              <a:buNone/>
            </a:pPr>
            <a:r>
              <a:rPr lang="en-GB" sz="2400"/>
              <a:t>Most games and apps have screen time controls to manage this, but you should also help them find other activities to make their time online positive.</a:t>
            </a:r>
            <a:endParaRPr sz="2800"/>
          </a:p>
        </p:txBody>
      </p:sp>
      <p:sp>
        <p:nvSpPr>
          <p:cNvPr id="216" name="Google Shape;216;p18"/>
          <p:cNvSpPr/>
          <p:nvPr/>
        </p:nvSpPr>
        <p:spPr>
          <a:xfrm>
            <a:off x="9904456" y="4768856"/>
            <a:ext cx="2011375" cy="1965959"/>
          </a:xfrm>
          <a:prstGeom prst="rect">
            <a:avLst/>
          </a:prstGeom>
          <a:solidFill>
            <a:srgbClr val="FF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7" name="Google Shape;217;p18"/>
          <p:cNvSpPr txBox="1"/>
          <p:nvPr/>
        </p:nvSpPr>
        <p:spPr>
          <a:xfrm>
            <a:off x="7974098" y="4832994"/>
            <a:ext cx="193035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Arial"/>
                <a:ea typeface="Arial"/>
                <a:cs typeface="Arial"/>
                <a:sym typeface="Arial"/>
              </a:rPr>
              <a:t>Guide to</a:t>
            </a:r>
            <a:endParaRPr/>
          </a:p>
          <a:p>
            <a:pPr indent="0" lvl="0" marL="0" marR="0" rtl="0" algn="l">
              <a:spcBef>
                <a:spcPts val="0"/>
              </a:spcBef>
              <a:spcAft>
                <a:spcPts val="0"/>
              </a:spcAft>
              <a:buNone/>
            </a:pPr>
            <a:r>
              <a:rPr b="1" lang="en-GB" sz="2400">
                <a:solidFill>
                  <a:schemeClr val="dk1"/>
                </a:solidFill>
                <a:latin typeface="Arial"/>
                <a:ea typeface="Arial"/>
                <a:cs typeface="Arial"/>
                <a:sym typeface="Arial"/>
              </a:rPr>
              <a:t>balancing screen time</a:t>
            </a:r>
            <a:endParaRPr/>
          </a:p>
        </p:txBody>
      </p:sp>
      <p:sp>
        <p:nvSpPr>
          <p:cNvPr id="218" name="Google Shape;218;p18"/>
          <p:cNvSpPr/>
          <p:nvPr/>
        </p:nvSpPr>
        <p:spPr>
          <a:xfrm>
            <a:off x="8464670" y="5964345"/>
            <a:ext cx="923074" cy="688346"/>
          </a:xfrm>
          <a:prstGeom prst="rightArrow">
            <a:avLst>
              <a:gd fmla="val 50000" name="adj1"/>
              <a:gd fmla="val 50000" name="adj2"/>
            </a:avLst>
          </a:prstGeom>
          <a:solidFill>
            <a:srgbClr val="FF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19" name="Google Shape;219;p18"/>
          <p:cNvPicPr preferRelativeResize="0"/>
          <p:nvPr/>
        </p:nvPicPr>
        <p:blipFill rotWithShape="1">
          <a:blip r:embed="rId4">
            <a:alphaModFix/>
          </a:blip>
          <a:srcRect b="0" l="0" r="0" t="0"/>
          <a:stretch/>
        </p:blipFill>
        <p:spPr>
          <a:xfrm>
            <a:off x="10014807" y="4839031"/>
            <a:ext cx="1807622" cy="1807622"/>
          </a:xfrm>
          <a:prstGeom prst="rect">
            <a:avLst/>
          </a:prstGeom>
          <a:noFill/>
          <a:ln>
            <a:noFill/>
          </a:ln>
        </p:spPr>
      </p:pic>
      <p:graphicFrame>
        <p:nvGraphicFramePr>
          <p:cNvPr id="220" name="Google Shape;220;p18"/>
          <p:cNvGraphicFramePr/>
          <p:nvPr/>
        </p:nvGraphicFramePr>
        <p:xfrm>
          <a:off x="7886700" y="1789554"/>
          <a:ext cx="4317386" cy="2897178"/>
        </p:xfrm>
        <a:graphic>
          <a:graphicData uri="http://schemas.openxmlformats.org/drawingml/2006/chart">
            <c:chart r:id="rId5"/>
          </a:graphicData>
        </a:graphic>
      </p:graphicFrame>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5" name="Shape 225"/>
        <p:cNvGrpSpPr/>
        <p:nvPr/>
      </p:nvGrpSpPr>
      <p:grpSpPr>
        <a:xfrm>
          <a:off x="0" y="0"/>
          <a:ext cx="0" cy="0"/>
          <a:chOff x="0" y="0"/>
          <a:chExt cx="0" cy="0"/>
        </a:xfrm>
      </p:grpSpPr>
      <p:pic>
        <p:nvPicPr>
          <p:cNvPr descr="A purple background with different symbols&#10;&#10;Description automatically generated" id="226" name="Google Shape;226;p19"/>
          <p:cNvPicPr preferRelativeResize="0"/>
          <p:nvPr/>
        </p:nvPicPr>
        <p:blipFill rotWithShape="1">
          <a:blip r:embed="rId3">
            <a:alphaModFix/>
          </a:blip>
          <a:srcRect b="81167" l="0" r="0" t="0"/>
          <a:stretch/>
        </p:blipFill>
        <p:spPr>
          <a:xfrm>
            <a:off x="0" y="-1"/>
            <a:ext cx="12192000" cy="1411487"/>
          </a:xfrm>
          <a:prstGeom prst="rect">
            <a:avLst/>
          </a:prstGeom>
          <a:noFill/>
          <a:ln>
            <a:noFill/>
          </a:ln>
        </p:spPr>
      </p:pic>
      <p:sp>
        <p:nvSpPr>
          <p:cNvPr id="227" name="Google Shape;227;p19"/>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rPr>
              <a:t>3 things to teach your child</a:t>
            </a:r>
            <a:endParaRPr/>
          </a:p>
        </p:txBody>
      </p:sp>
      <p:sp>
        <p:nvSpPr>
          <p:cNvPr id="228" name="Google Shape;228;p19"/>
          <p:cNvSpPr/>
          <p:nvPr/>
        </p:nvSpPr>
        <p:spPr>
          <a:xfrm>
            <a:off x="834390" y="1977390"/>
            <a:ext cx="3108960" cy="2080260"/>
          </a:xfrm>
          <a:prstGeom prst="wedgeRoundRectCallout">
            <a:avLst>
              <a:gd fmla="val -20833" name="adj1"/>
              <a:gd fmla="val 62500" name="adj2"/>
              <a:gd fmla="val 0" name="adj3"/>
            </a:avLst>
          </a:prstGeom>
          <a:solidFill>
            <a:srgbClr val="E5FAE5"/>
          </a:solidFill>
          <a:ln cap="flat" cmpd="sng" w="19050">
            <a:solidFill>
              <a:srgbClr val="00C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a:solidFill>
                  <a:srgbClr val="253045"/>
                </a:solidFill>
                <a:latin typeface="Arial"/>
                <a:ea typeface="Arial"/>
                <a:cs typeface="Arial"/>
                <a:sym typeface="Arial"/>
              </a:rPr>
              <a:t>Be a confident communicator</a:t>
            </a:r>
            <a:endParaRPr/>
          </a:p>
        </p:txBody>
      </p:sp>
      <p:sp>
        <p:nvSpPr>
          <p:cNvPr id="229" name="Google Shape;229;p19"/>
          <p:cNvSpPr/>
          <p:nvPr/>
        </p:nvSpPr>
        <p:spPr>
          <a:xfrm>
            <a:off x="4539615" y="3017520"/>
            <a:ext cx="3108960" cy="2080260"/>
          </a:xfrm>
          <a:prstGeom prst="wedgeRoundRectCallout">
            <a:avLst>
              <a:gd fmla="val -20833" name="adj1"/>
              <a:gd fmla="val 62500" name="adj2"/>
              <a:gd fmla="val 0" name="adj3"/>
            </a:avLst>
          </a:prstGeom>
          <a:solidFill>
            <a:srgbClr val="D2CAE0"/>
          </a:solidFill>
          <a:ln cap="flat" cmpd="sng" w="19050">
            <a:solidFill>
              <a:srgbClr val="7159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a:solidFill>
                  <a:srgbClr val="253045"/>
                </a:solidFill>
                <a:latin typeface="Arial"/>
                <a:ea typeface="Arial"/>
                <a:cs typeface="Arial"/>
                <a:sym typeface="Arial"/>
              </a:rPr>
              <a:t>Be a critical thinker</a:t>
            </a:r>
            <a:endParaRPr/>
          </a:p>
        </p:txBody>
      </p:sp>
      <p:sp>
        <p:nvSpPr>
          <p:cNvPr id="230" name="Google Shape;230;p19"/>
          <p:cNvSpPr/>
          <p:nvPr/>
        </p:nvSpPr>
        <p:spPr>
          <a:xfrm>
            <a:off x="8244840" y="4057650"/>
            <a:ext cx="3108960" cy="2080260"/>
          </a:xfrm>
          <a:prstGeom prst="wedgeRoundRectCallout">
            <a:avLst>
              <a:gd fmla="val -20833" name="adj1"/>
              <a:gd fmla="val 62500" name="adj2"/>
              <a:gd fmla="val 0" name="adj3"/>
            </a:avLst>
          </a:prstGeom>
          <a:solidFill>
            <a:srgbClr val="32CCFE"/>
          </a:solidFill>
          <a:ln cap="flat" cmpd="sng" w="19050">
            <a:solidFill>
              <a:srgbClr val="0033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a:solidFill>
                  <a:schemeClr val="lt1"/>
                </a:solidFill>
                <a:latin typeface="Arial"/>
                <a:ea typeface="Arial"/>
                <a:cs typeface="Arial"/>
                <a:sym typeface="Arial"/>
              </a:rPr>
              <a:t>Be a capable tools user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5" name="Shape 235"/>
        <p:cNvGrpSpPr/>
        <p:nvPr/>
      </p:nvGrpSpPr>
      <p:grpSpPr>
        <a:xfrm>
          <a:off x="0" y="0"/>
          <a:ext cx="0" cy="0"/>
          <a:chOff x="0" y="0"/>
          <a:chExt cx="0" cy="0"/>
        </a:xfrm>
      </p:grpSpPr>
      <p:sp>
        <p:nvSpPr>
          <p:cNvPr id="236" name="Google Shape;236;p20"/>
          <p:cNvSpPr/>
          <p:nvPr/>
        </p:nvSpPr>
        <p:spPr>
          <a:xfrm>
            <a:off x="261144" y="4754880"/>
            <a:ext cx="2157800" cy="2006230"/>
          </a:xfrm>
          <a:prstGeom prst="rect">
            <a:avLst/>
          </a:prstGeom>
          <a:solidFill>
            <a:srgbClr val="FF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cartoon of a person with blue hair&#10;&#10;Description automatically generated" id="237" name="Google Shape;237;p20"/>
          <p:cNvPicPr preferRelativeResize="0"/>
          <p:nvPr/>
        </p:nvPicPr>
        <p:blipFill rotWithShape="1">
          <a:blip r:embed="rId3">
            <a:alphaModFix/>
          </a:blip>
          <a:srcRect b="0" l="0" r="0" t="0"/>
          <a:stretch/>
        </p:blipFill>
        <p:spPr>
          <a:xfrm>
            <a:off x="7183171" y="2228850"/>
            <a:ext cx="3362325" cy="4629150"/>
          </a:xfrm>
          <a:prstGeom prst="rect">
            <a:avLst/>
          </a:prstGeom>
          <a:noFill/>
          <a:ln>
            <a:noFill/>
          </a:ln>
        </p:spPr>
      </p:pic>
      <p:pic>
        <p:nvPicPr>
          <p:cNvPr descr="A purple background with different symbols&#10;&#10;Description automatically generated" id="238" name="Google Shape;238;p20"/>
          <p:cNvPicPr preferRelativeResize="0"/>
          <p:nvPr/>
        </p:nvPicPr>
        <p:blipFill rotWithShape="1">
          <a:blip r:embed="rId4">
            <a:alphaModFix/>
          </a:blip>
          <a:srcRect b="81167" l="0" r="0" t="0"/>
          <a:stretch/>
        </p:blipFill>
        <p:spPr>
          <a:xfrm>
            <a:off x="0" y="-1"/>
            <a:ext cx="12192000" cy="1411487"/>
          </a:xfrm>
          <a:prstGeom prst="rect">
            <a:avLst/>
          </a:prstGeom>
          <a:noFill/>
          <a:ln>
            <a:noFill/>
          </a:ln>
        </p:spPr>
      </p:pic>
      <p:sp>
        <p:nvSpPr>
          <p:cNvPr id="239" name="Google Shape;239;p20"/>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rPr>
              <a:t>Create your family’s digital toolkit</a:t>
            </a:r>
            <a:endParaRPr/>
          </a:p>
        </p:txBody>
      </p:sp>
      <p:sp>
        <p:nvSpPr>
          <p:cNvPr id="240" name="Google Shape;240;p20"/>
          <p:cNvSpPr txBox="1"/>
          <p:nvPr>
            <p:ph idx="1" type="body"/>
          </p:nvPr>
        </p:nvSpPr>
        <p:spPr>
          <a:xfrm>
            <a:off x="409734" y="1662244"/>
            <a:ext cx="7214076" cy="3174498"/>
          </a:xfrm>
          <a:prstGeom prst="rect">
            <a:avLst/>
          </a:prstGeom>
          <a:noFill/>
          <a:ln>
            <a:noFill/>
          </a:ln>
        </p:spPr>
        <p:txBody>
          <a:bodyPr anchorCtr="0" anchor="t" bIns="45700" lIns="91425" spcFirstLastPara="1" rIns="91425" wrap="square" tIns="45700">
            <a:normAutofit/>
          </a:bodyPr>
          <a:lstStyle/>
          <a:p>
            <a:pPr indent="-228600" lvl="0" marL="228600" rtl="0" algn="l">
              <a:lnSpc>
                <a:spcPct val="94166"/>
              </a:lnSpc>
              <a:spcBef>
                <a:spcPts val="0"/>
              </a:spcBef>
              <a:spcAft>
                <a:spcPts val="0"/>
              </a:spcAft>
              <a:buSzPts val="2400"/>
              <a:buChar char="•"/>
            </a:pPr>
            <a:r>
              <a:rPr lang="en-GB" sz="2400"/>
              <a:t>Get resources based on your child’s </a:t>
            </a:r>
            <a:r>
              <a:rPr b="1" lang="en-GB" sz="2400">
                <a:solidFill>
                  <a:srgbClr val="E59629"/>
                </a:solidFill>
              </a:rPr>
              <a:t>age</a:t>
            </a:r>
            <a:r>
              <a:rPr lang="en-GB" sz="2400"/>
              <a:t>, </a:t>
            </a:r>
            <a:r>
              <a:rPr b="1" lang="en-GB" sz="2400">
                <a:solidFill>
                  <a:srgbClr val="E59629"/>
                </a:solidFill>
              </a:rPr>
              <a:t>devices</a:t>
            </a:r>
            <a:r>
              <a:rPr lang="en-GB" sz="2400"/>
              <a:t>, </a:t>
            </a:r>
            <a:r>
              <a:rPr b="1" lang="en-GB" sz="2400">
                <a:solidFill>
                  <a:srgbClr val="E59629"/>
                </a:solidFill>
              </a:rPr>
              <a:t>interests</a:t>
            </a:r>
            <a:r>
              <a:rPr lang="en-GB" sz="2400"/>
              <a:t> and </a:t>
            </a:r>
            <a:r>
              <a:rPr b="1" lang="en-GB" sz="2400">
                <a:solidFill>
                  <a:srgbClr val="E59629"/>
                </a:solidFill>
              </a:rPr>
              <a:t>needs</a:t>
            </a:r>
            <a:r>
              <a:rPr lang="en-GB" sz="2400"/>
              <a:t> along with your </a:t>
            </a:r>
            <a:r>
              <a:rPr b="1" lang="en-GB" sz="2400">
                <a:solidFill>
                  <a:srgbClr val="E59629"/>
                </a:solidFill>
              </a:rPr>
              <a:t>concerns</a:t>
            </a:r>
            <a:r>
              <a:rPr lang="en-GB" sz="2400"/>
              <a:t>.</a:t>
            </a:r>
            <a:endParaRPr/>
          </a:p>
          <a:p>
            <a:pPr indent="-228600" lvl="0" marL="228600" rtl="0" algn="l">
              <a:lnSpc>
                <a:spcPct val="94166"/>
              </a:lnSpc>
              <a:spcBef>
                <a:spcPts val="2200"/>
              </a:spcBef>
              <a:spcAft>
                <a:spcPts val="0"/>
              </a:spcAft>
              <a:buSzPts val="2400"/>
              <a:buChar char="•"/>
            </a:pPr>
            <a:r>
              <a:rPr lang="en-GB" sz="2400"/>
              <a:t>Learn about the </a:t>
            </a:r>
            <a:r>
              <a:rPr b="1" lang="en-GB" sz="2400">
                <a:solidFill>
                  <a:srgbClr val="71599B"/>
                </a:solidFill>
              </a:rPr>
              <a:t>popular apps and platforms </a:t>
            </a:r>
            <a:r>
              <a:rPr lang="en-GB" sz="2400"/>
              <a:t>your child uses and see how to set </a:t>
            </a:r>
            <a:r>
              <a:rPr b="1" lang="en-GB" sz="2400">
                <a:solidFill>
                  <a:srgbClr val="71599B"/>
                </a:solidFill>
              </a:rPr>
              <a:t>parental controls</a:t>
            </a:r>
            <a:r>
              <a:rPr lang="en-GB" sz="2400"/>
              <a:t>.</a:t>
            </a:r>
            <a:endParaRPr/>
          </a:p>
          <a:p>
            <a:pPr indent="-228600" lvl="0" marL="228600" rtl="0" algn="l">
              <a:lnSpc>
                <a:spcPct val="94166"/>
              </a:lnSpc>
              <a:spcBef>
                <a:spcPts val="2200"/>
              </a:spcBef>
              <a:spcAft>
                <a:spcPts val="0"/>
              </a:spcAft>
              <a:buSzPts val="2400"/>
              <a:buChar char="•"/>
            </a:pPr>
            <a:r>
              <a:rPr lang="en-GB" sz="2400"/>
              <a:t>Learn how to </a:t>
            </a:r>
            <a:r>
              <a:rPr b="1" lang="en-GB" sz="2400">
                <a:solidFill>
                  <a:srgbClr val="E59629"/>
                </a:solidFill>
              </a:rPr>
              <a:t>deal with any issues </a:t>
            </a:r>
            <a:r>
              <a:rPr lang="en-GB" sz="2400"/>
              <a:t>or harmful risks your child might face.</a:t>
            </a:r>
            <a:endParaRPr/>
          </a:p>
        </p:txBody>
      </p:sp>
      <p:pic>
        <p:nvPicPr>
          <p:cNvPr descr="A cartoon of a person holding a phone&#10;&#10;Description automatically generated" id="241" name="Google Shape;241;p20"/>
          <p:cNvPicPr preferRelativeResize="0"/>
          <p:nvPr/>
        </p:nvPicPr>
        <p:blipFill rotWithShape="1">
          <a:blip r:embed="rId5">
            <a:alphaModFix/>
          </a:blip>
          <a:srcRect b="59109" l="0" r="8108" t="-7244"/>
          <a:stretch/>
        </p:blipFill>
        <p:spPr>
          <a:xfrm>
            <a:off x="9489561" y="1906841"/>
            <a:ext cx="2702440" cy="4951160"/>
          </a:xfrm>
          <a:prstGeom prst="rect">
            <a:avLst/>
          </a:prstGeom>
          <a:noFill/>
          <a:ln>
            <a:noFill/>
          </a:ln>
        </p:spPr>
      </p:pic>
      <p:pic>
        <p:nvPicPr>
          <p:cNvPr descr="A blue and black rectangle with black circles&#10;&#10;Description automatically generated" id="242" name="Google Shape;242;p20"/>
          <p:cNvPicPr preferRelativeResize="0"/>
          <p:nvPr/>
        </p:nvPicPr>
        <p:blipFill rotWithShape="1">
          <a:blip r:embed="rId6">
            <a:alphaModFix/>
          </a:blip>
          <a:srcRect b="0" l="0" r="0" t="0"/>
          <a:stretch/>
        </p:blipFill>
        <p:spPr>
          <a:xfrm flipH="1">
            <a:off x="9605741" y="2162230"/>
            <a:ext cx="1067587" cy="723586"/>
          </a:xfrm>
          <a:prstGeom prst="rect">
            <a:avLst/>
          </a:prstGeom>
          <a:noFill/>
          <a:ln>
            <a:noFill/>
          </a:ln>
        </p:spPr>
      </p:pic>
      <p:pic>
        <p:nvPicPr>
          <p:cNvPr descr="A blue and black rectangle with black circles&#10;&#10;Description automatically generated" id="243" name="Google Shape;243;p20"/>
          <p:cNvPicPr preferRelativeResize="0"/>
          <p:nvPr/>
        </p:nvPicPr>
        <p:blipFill rotWithShape="1">
          <a:blip r:embed="rId6">
            <a:alphaModFix/>
          </a:blip>
          <a:srcRect b="0" l="0" r="0" t="0"/>
          <a:stretch/>
        </p:blipFill>
        <p:spPr>
          <a:xfrm>
            <a:off x="9524646" y="1545089"/>
            <a:ext cx="614888" cy="416757"/>
          </a:xfrm>
          <a:prstGeom prst="rect">
            <a:avLst/>
          </a:prstGeom>
          <a:noFill/>
          <a:ln>
            <a:noFill/>
          </a:ln>
        </p:spPr>
      </p:pic>
      <p:pic>
        <p:nvPicPr>
          <p:cNvPr descr="A qr code with a white background&#10;&#10;Description automatically generated" id="244" name="Google Shape;244;p20"/>
          <p:cNvPicPr preferRelativeResize="0"/>
          <p:nvPr/>
        </p:nvPicPr>
        <p:blipFill rotWithShape="1">
          <a:blip r:embed="rId7">
            <a:alphaModFix/>
          </a:blip>
          <a:srcRect b="0" l="0" r="0" t="0"/>
          <a:stretch/>
        </p:blipFill>
        <p:spPr>
          <a:xfrm>
            <a:off x="448897" y="4866848"/>
            <a:ext cx="1782293" cy="1782293"/>
          </a:xfrm>
          <a:prstGeom prst="rect">
            <a:avLst/>
          </a:prstGeom>
          <a:noFill/>
          <a:ln>
            <a:noFill/>
          </a:ln>
        </p:spPr>
      </p:pic>
      <p:sp>
        <p:nvSpPr>
          <p:cNvPr id="245" name="Google Shape;245;p20"/>
          <p:cNvSpPr txBox="1"/>
          <p:nvPr/>
        </p:nvSpPr>
        <p:spPr>
          <a:xfrm>
            <a:off x="2567534" y="4979358"/>
            <a:ext cx="21578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dk1"/>
                </a:solidFill>
                <a:latin typeface="Arial"/>
                <a:ea typeface="Arial"/>
                <a:cs typeface="Arial"/>
                <a:sym typeface="Arial"/>
              </a:rPr>
              <a:t>Create your digital toolkit</a:t>
            </a:r>
            <a:endParaRPr/>
          </a:p>
        </p:txBody>
      </p:sp>
      <p:sp>
        <p:nvSpPr>
          <p:cNvPr id="246" name="Google Shape;246;p20"/>
          <p:cNvSpPr/>
          <p:nvPr/>
        </p:nvSpPr>
        <p:spPr>
          <a:xfrm rot="10800000">
            <a:off x="2831809" y="5818144"/>
            <a:ext cx="1312832" cy="830997"/>
          </a:xfrm>
          <a:prstGeom prst="rightArrow">
            <a:avLst>
              <a:gd fmla="val 50000" name="adj1"/>
              <a:gd fmla="val 50000" name="adj2"/>
            </a:avLst>
          </a:prstGeom>
          <a:solidFill>
            <a:srgbClr val="7159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Google Shape;252;p21"/>
          <p:cNvSpPr txBox="1"/>
          <p:nvPr>
            <p:ph type="title"/>
          </p:nvPr>
        </p:nvSpPr>
        <p:spPr>
          <a:xfrm>
            <a:off x="643890" y="146026"/>
            <a:ext cx="10515600" cy="1390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rPr>
              <a:t>More support available at InternetMatters.org</a:t>
            </a:r>
            <a:endParaRPr/>
          </a:p>
        </p:txBody>
      </p:sp>
      <p:sp>
        <p:nvSpPr>
          <p:cNvPr id="253" name="Google Shape;253;p21"/>
          <p:cNvSpPr txBox="1"/>
          <p:nvPr>
            <p:ph idx="1" type="body"/>
          </p:nvPr>
        </p:nvSpPr>
        <p:spPr>
          <a:xfrm>
            <a:off x="760047" y="1891046"/>
            <a:ext cx="6707553" cy="381689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b="1" lang="en-GB" sz="2400">
                <a:solidFill>
                  <a:schemeClr val="lt1"/>
                </a:solidFill>
              </a:rPr>
              <a:t>Or on social media:</a:t>
            </a:r>
            <a:endParaRPr/>
          </a:p>
          <a:p>
            <a:pPr indent="0" lvl="0" marL="0" rtl="0" algn="l">
              <a:lnSpc>
                <a:spcPct val="90000"/>
              </a:lnSpc>
              <a:spcBef>
                <a:spcPts val="1000"/>
              </a:spcBef>
              <a:spcAft>
                <a:spcPts val="0"/>
              </a:spcAft>
              <a:buSzPts val="2400"/>
              <a:buNone/>
            </a:pPr>
            <a:r>
              <a:t/>
            </a:r>
            <a:endParaRPr b="1" sz="2400">
              <a:solidFill>
                <a:schemeClr val="lt1"/>
              </a:solidFill>
            </a:endParaRPr>
          </a:p>
          <a:p>
            <a:pPr indent="0" lvl="4" marL="1828800" rtl="0" algn="l">
              <a:lnSpc>
                <a:spcPct val="150000"/>
              </a:lnSpc>
              <a:spcBef>
                <a:spcPts val="500"/>
              </a:spcBef>
              <a:spcAft>
                <a:spcPts val="0"/>
              </a:spcAft>
              <a:buSzPts val="2400"/>
              <a:buNone/>
            </a:pPr>
            <a:r>
              <a:rPr b="1" lang="en-GB" sz="2400">
                <a:solidFill>
                  <a:schemeClr val="lt1"/>
                </a:solidFill>
              </a:rPr>
              <a:t>/InternetMatters</a:t>
            </a:r>
            <a:endParaRPr b="1" sz="2400">
              <a:solidFill>
                <a:schemeClr val="lt1"/>
              </a:solidFill>
            </a:endParaRPr>
          </a:p>
          <a:p>
            <a:pPr indent="0" lvl="4" marL="1828800" rtl="0" algn="l">
              <a:lnSpc>
                <a:spcPct val="150000"/>
              </a:lnSpc>
              <a:spcBef>
                <a:spcPts val="500"/>
              </a:spcBef>
              <a:spcAft>
                <a:spcPts val="0"/>
              </a:spcAft>
              <a:buSzPts val="2400"/>
              <a:buNone/>
            </a:pPr>
            <a:r>
              <a:rPr b="1" lang="en-GB" sz="2400">
                <a:solidFill>
                  <a:schemeClr val="lt1"/>
                </a:solidFill>
              </a:rPr>
              <a:t>@IM_Org</a:t>
            </a:r>
            <a:endParaRPr/>
          </a:p>
          <a:p>
            <a:pPr indent="0" lvl="4" marL="1828800" rtl="0" algn="l">
              <a:lnSpc>
                <a:spcPct val="150000"/>
              </a:lnSpc>
              <a:spcBef>
                <a:spcPts val="500"/>
              </a:spcBef>
              <a:spcAft>
                <a:spcPts val="0"/>
              </a:spcAft>
              <a:buSzPts val="2400"/>
              <a:buNone/>
            </a:pPr>
            <a:r>
              <a:rPr b="1" lang="en-GB" sz="2400">
                <a:solidFill>
                  <a:schemeClr val="lt1"/>
                </a:solidFill>
              </a:rPr>
              <a:t>@InternetMattersOrg</a:t>
            </a:r>
            <a:endParaRPr/>
          </a:p>
          <a:p>
            <a:pPr indent="0" lvl="4" marL="1828800" rtl="0" algn="l">
              <a:lnSpc>
                <a:spcPct val="150000"/>
              </a:lnSpc>
              <a:spcBef>
                <a:spcPts val="500"/>
              </a:spcBef>
              <a:spcAft>
                <a:spcPts val="0"/>
              </a:spcAft>
              <a:buSzPts val="2400"/>
              <a:buNone/>
            </a:pPr>
            <a:r>
              <a:rPr b="1" lang="en-GB" sz="2400">
                <a:solidFill>
                  <a:schemeClr val="lt1"/>
                </a:solidFill>
              </a:rPr>
              <a:t>@InternetMatters</a:t>
            </a:r>
            <a:endParaRPr/>
          </a:p>
          <a:p>
            <a:pPr indent="0" lvl="0" marL="0" rtl="0" algn="l">
              <a:lnSpc>
                <a:spcPct val="90000"/>
              </a:lnSpc>
              <a:spcBef>
                <a:spcPts val="1000"/>
              </a:spcBef>
              <a:spcAft>
                <a:spcPts val="0"/>
              </a:spcAft>
              <a:buSzPts val="2400"/>
              <a:buNone/>
            </a:pPr>
            <a:r>
              <a:t/>
            </a:r>
            <a:endParaRPr b="1" sz="2400">
              <a:solidFill>
                <a:schemeClr val="lt1"/>
              </a:solidFill>
            </a:endParaRPr>
          </a:p>
        </p:txBody>
      </p:sp>
      <p:pic>
        <p:nvPicPr>
          <p:cNvPr descr="A green screen with white text&#10;&#10;Description automatically generated" id="254" name="Google Shape;254;p21"/>
          <p:cNvPicPr preferRelativeResize="0"/>
          <p:nvPr/>
        </p:nvPicPr>
        <p:blipFill rotWithShape="1">
          <a:blip r:embed="rId4">
            <a:alphaModFix/>
          </a:blip>
          <a:srcRect b="0" l="0" r="0" t="0"/>
          <a:stretch/>
        </p:blipFill>
        <p:spPr>
          <a:xfrm>
            <a:off x="9297856" y="4963386"/>
            <a:ext cx="2134097" cy="1346143"/>
          </a:xfrm>
          <a:prstGeom prst="rect">
            <a:avLst/>
          </a:prstGeom>
          <a:noFill/>
          <a:ln>
            <a:noFill/>
          </a:ln>
        </p:spPr>
      </p:pic>
      <p:pic>
        <p:nvPicPr>
          <p:cNvPr descr="A black letter f in a white circle&#10;&#10;Description automatically generated" id="255" name="Google Shape;255;p21"/>
          <p:cNvPicPr preferRelativeResize="0"/>
          <p:nvPr/>
        </p:nvPicPr>
        <p:blipFill rotWithShape="1">
          <a:blip r:embed="rId5">
            <a:alphaModFix/>
          </a:blip>
          <a:srcRect b="0" l="0" r="0" t="0"/>
          <a:stretch/>
        </p:blipFill>
        <p:spPr>
          <a:xfrm>
            <a:off x="1958340" y="2838152"/>
            <a:ext cx="443155" cy="443155"/>
          </a:xfrm>
          <a:prstGeom prst="rect">
            <a:avLst/>
          </a:prstGeom>
          <a:noFill/>
          <a:ln>
            <a:noFill/>
          </a:ln>
        </p:spPr>
      </p:pic>
      <p:pic>
        <p:nvPicPr>
          <p:cNvPr descr="A white x on a black background&#10;&#10;Description automatically generated" id="256" name="Google Shape;256;p21"/>
          <p:cNvPicPr preferRelativeResize="0"/>
          <p:nvPr/>
        </p:nvPicPr>
        <p:blipFill rotWithShape="1">
          <a:blip r:embed="rId6">
            <a:alphaModFix/>
          </a:blip>
          <a:srcRect b="0" l="0" r="0" t="0"/>
          <a:stretch/>
        </p:blipFill>
        <p:spPr>
          <a:xfrm>
            <a:off x="1958340" y="3490074"/>
            <a:ext cx="443155" cy="443155"/>
          </a:xfrm>
          <a:prstGeom prst="rect">
            <a:avLst/>
          </a:prstGeom>
          <a:noFill/>
          <a:ln>
            <a:noFill/>
          </a:ln>
        </p:spPr>
      </p:pic>
      <p:pic>
        <p:nvPicPr>
          <p:cNvPr descr="A logo of a camera&#10;&#10;Description automatically generated" id="257" name="Google Shape;257;p21"/>
          <p:cNvPicPr preferRelativeResize="0"/>
          <p:nvPr/>
        </p:nvPicPr>
        <p:blipFill rotWithShape="1">
          <a:blip r:embed="rId7">
            <a:alphaModFix/>
          </a:blip>
          <a:srcRect b="0" l="0" r="0" t="0"/>
          <a:stretch/>
        </p:blipFill>
        <p:spPr>
          <a:xfrm>
            <a:off x="1950720" y="4112522"/>
            <a:ext cx="443360" cy="443155"/>
          </a:xfrm>
          <a:prstGeom prst="rect">
            <a:avLst/>
          </a:prstGeom>
          <a:noFill/>
          <a:ln>
            <a:noFill/>
          </a:ln>
        </p:spPr>
      </p:pic>
      <p:pic>
        <p:nvPicPr>
          <p:cNvPr descr="A white text on a black background&#10;&#10;Description automatically generated" id="258" name="Google Shape;258;p21"/>
          <p:cNvPicPr preferRelativeResize="0"/>
          <p:nvPr/>
        </p:nvPicPr>
        <p:blipFill rotWithShape="1">
          <a:blip r:embed="rId8">
            <a:alphaModFix/>
          </a:blip>
          <a:srcRect b="0" l="0" r="66844" t="0"/>
          <a:stretch/>
        </p:blipFill>
        <p:spPr>
          <a:xfrm>
            <a:off x="1924050" y="4789521"/>
            <a:ext cx="500002" cy="33806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 name="Shape 94"/>
        <p:cNvGrpSpPr/>
        <p:nvPr/>
      </p:nvGrpSpPr>
      <p:grpSpPr>
        <a:xfrm>
          <a:off x="0" y="0"/>
          <a:ext cx="0" cy="0"/>
          <a:chOff x="0" y="0"/>
          <a:chExt cx="0" cy="0"/>
        </a:xfrm>
      </p:grpSpPr>
      <p:pic>
        <p:nvPicPr>
          <p:cNvPr descr="A purple background with different symbols&#10;&#10;Description automatically generated" id="95" name="Google Shape;95;p2"/>
          <p:cNvPicPr preferRelativeResize="0"/>
          <p:nvPr/>
        </p:nvPicPr>
        <p:blipFill rotWithShape="1">
          <a:blip r:embed="rId3">
            <a:alphaModFix/>
          </a:blip>
          <a:srcRect b="81167" l="0" r="0" t="0"/>
          <a:stretch/>
        </p:blipFill>
        <p:spPr>
          <a:xfrm>
            <a:off x="0" y="-1"/>
            <a:ext cx="12192000" cy="1411487"/>
          </a:xfrm>
          <a:prstGeom prst="rect">
            <a:avLst/>
          </a:prstGeom>
          <a:noFill/>
          <a:ln>
            <a:noFill/>
          </a:ln>
        </p:spPr>
      </p:pic>
      <p:sp>
        <p:nvSpPr>
          <p:cNvPr id="96" name="Google Shape;96;p2"/>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rPr>
              <a:t>The positives of being online…</a:t>
            </a:r>
            <a:endParaRPr/>
          </a:p>
        </p:txBody>
      </p:sp>
      <p:graphicFrame>
        <p:nvGraphicFramePr>
          <p:cNvPr id="97" name="Google Shape;97;p2"/>
          <p:cNvGraphicFramePr/>
          <p:nvPr/>
        </p:nvGraphicFramePr>
        <p:xfrm>
          <a:off x="948799" y="2256956"/>
          <a:ext cx="2487518" cy="2364200"/>
        </p:xfrm>
        <a:graphic>
          <a:graphicData uri="http://schemas.openxmlformats.org/drawingml/2006/chart">
            <c:chart r:id="rId4"/>
          </a:graphicData>
        </a:graphic>
      </p:graphicFrame>
      <p:sp>
        <p:nvSpPr>
          <p:cNvPr id="98" name="Google Shape;98;p2"/>
          <p:cNvSpPr txBox="1"/>
          <p:nvPr/>
        </p:nvSpPr>
        <p:spPr>
          <a:xfrm>
            <a:off x="1521594" y="3023557"/>
            <a:ext cx="148309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800">
                <a:solidFill>
                  <a:srgbClr val="71599B"/>
                </a:solidFill>
                <a:latin typeface="Montserrat"/>
                <a:ea typeface="Montserrat"/>
                <a:cs typeface="Montserrat"/>
                <a:sym typeface="Montserrat"/>
              </a:rPr>
              <a:t>59%</a:t>
            </a:r>
            <a:endParaRPr/>
          </a:p>
        </p:txBody>
      </p:sp>
      <p:sp>
        <p:nvSpPr>
          <p:cNvPr id="99" name="Google Shape;99;p2"/>
          <p:cNvSpPr txBox="1"/>
          <p:nvPr/>
        </p:nvSpPr>
        <p:spPr>
          <a:xfrm>
            <a:off x="563888" y="4543294"/>
            <a:ext cx="325734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243044"/>
                </a:solidFill>
                <a:latin typeface="Montserrat"/>
                <a:ea typeface="Montserrat"/>
                <a:cs typeface="Montserrat"/>
                <a:sym typeface="Montserrat"/>
              </a:rPr>
              <a:t>of children say the internet has a positive impact on their wellbeing*</a:t>
            </a:r>
            <a:endParaRPr/>
          </a:p>
        </p:txBody>
      </p:sp>
      <p:sp>
        <p:nvSpPr>
          <p:cNvPr id="100" name="Google Shape;100;p2"/>
          <p:cNvSpPr txBox="1"/>
          <p:nvPr/>
        </p:nvSpPr>
        <p:spPr>
          <a:xfrm>
            <a:off x="166036" y="6266046"/>
            <a:ext cx="365519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100">
                <a:solidFill>
                  <a:schemeClr val="dk1"/>
                </a:solidFill>
                <a:latin typeface="Montserrat"/>
                <a:ea typeface="Montserrat"/>
                <a:cs typeface="Montserrat"/>
                <a:sym typeface="Montserrat"/>
              </a:rPr>
              <a:t>*Internet Matters tracker survey, Wave 19 (2024)</a:t>
            </a:r>
            <a:endParaRPr/>
          </a:p>
        </p:txBody>
      </p:sp>
      <p:graphicFrame>
        <p:nvGraphicFramePr>
          <p:cNvPr id="101" name="Google Shape;101;p2"/>
          <p:cNvGraphicFramePr/>
          <p:nvPr/>
        </p:nvGraphicFramePr>
        <p:xfrm>
          <a:off x="4238118" y="2100227"/>
          <a:ext cx="3715558" cy="2443067"/>
        </p:xfrm>
        <a:graphic>
          <a:graphicData uri="http://schemas.openxmlformats.org/drawingml/2006/chart">
            <c:chart r:id="rId5"/>
          </a:graphicData>
        </a:graphic>
      </p:graphicFrame>
      <p:sp>
        <p:nvSpPr>
          <p:cNvPr id="102" name="Google Shape;102;p2"/>
          <p:cNvSpPr txBox="1"/>
          <p:nvPr/>
        </p:nvSpPr>
        <p:spPr>
          <a:xfrm>
            <a:off x="4214790" y="4543294"/>
            <a:ext cx="348645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243044"/>
                </a:solidFill>
                <a:latin typeface="Montserrat"/>
                <a:ea typeface="Montserrat"/>
                <a:cs typeface="Montserrat"/>
                <a:sym typeface="Montserrat"/>
              </a:rPr>
              <a:t>% of children who say spending time online makes them feel confident**</a:t>
            </a:r>
            <a:endParaRPr/>
          </a:p>
        </p:txBody>
      </p:sp>
      <p:graphicFrame>
        <p:nvGraphicFramePr>
          <p:cNvPr id="103" name="Google Shape;103;p2"/>
          <p:cNvGraphicFramePr/>
          <p:nvPr/>
        </p:nvGraphicFramePr>
        <p:xfrm>
          <a:off x="8599878" y="2246900"/>
          <a:ext cx="2487518" cy="2364200"/>
        </p:xfrm>
        <a:graphic>
          <a:graphicData uri="http://schemas.openxmlformats.org/drawingml/2006/chart">
            <c:chart r:id="rId6"/>
          </a:graphicData>
        </a:graphic>
      </p:graphicFrame>
      <p:sp>
        <p:nvSpPr>
          <p:cNvPr id="104" name="Google Shape;104;p2"/>
          <p:cNvSpPr txBox="1"/>
          <p:nvPr/>
        </p:nvSpPr>
        <p:spPr>
          <a:xfrm>
            <a:off x="9230328" y="3013501"/>
            <a:ext cx="121539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800">
                <a:solidFill>
                  <a:srgbClr val="71599B"/>
                </a:solidFill>
                <a:latin typeface="Montserrat"/>
                <a:ea typeface="Montserrat"/>
                <a:cs typeface="Montserrat"/>
                <a:sym typeface="Montserrat"/>
              </a:rPr>
              <a:t>3/4</a:t>
            </a:r>
            <a:endParaRPr/>
          </a:p>
        </p:txBody>
      </p:sp>
      <p:sp>
        <p:nvSpPr>
          <p:cNvPr id="105" name="Google Shape;105;p2"/>
          <p:cNvSpPr txBox="1"/>
          <p:nvPr/>
        </p:nvSpPr>
        <p:spPr>
          <a:xfrm>
            <a:off x="8094802" y="4527708"/>
            <a:ext cx="348645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243044"/>
                </a:solidFill>
                <a:latin typeface="Montserrat"/>
                <a:ea typeface="Montserrat"/>
                <a:cs typeface="Montserrat"/>
                <a:sym typeface="Montserrat"/>
              </a:rPr>
              <a:t>of children say the internet/tech is important for their independence**</a:t>
            </a:r>
            <a:endParaRPr/>
          </a:p>
        </p:txBody>
      </p:sp>
      <p:sp>
        <p:nvSpPr>
          <p:cNvPr id="106" name="Google Shape;106;p2"/>
          <p:cNvSpPr txBox="1"/>
          <p:nvPr/>
        </p:nvSpPr>
        <p:spPr>
          <a:xfrm>
            <a:off x="166036" y="6527656"/>
            <a:ext cx="580162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100">
                <a:solidFill>
                  <a:schemeClr val="dk1"/>
                </a:solidFill>
                <a:latin typeface="Montserrat"/>
                <a:ea typeface="Montserrat"/>
                <a:cs typeface="Montserrat"/>
                <a:sym typeface="Montserrat"/>
              </a:rPr>
              <a:t>**Children’s Wellbeing in a Digital World, Year Three, Internet Matters (2024)</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1" name="Shape 111"/>
        <p:cNvGrpSpPr/>
        <p:nvPr/>
      </p:nvGrpSpPr>
      <p:grpSpPr>
        <a:xfrm>
          <a:off x="0" y="0"/>
          <a:ext cx="0" cy="0"/>
          <a:chOff x="0" y="0"/>
          <a:chExt cx="0" cy="0"/>
        </a:xfrm>
      </p:grpSpPr>
      <p:pic>
        <p:nvPicPr>
          <p:cNvPr descr="A purple background with different symbols&#10;&#10;Description automatically generated" id="112" name="Google Shape;112;p3"/>
          <p:cNvPicPr preferRelativeResize="0"/>
          <p:nvPr/>
        </p:nvPicPr>
        <p:blipFill rotWithShape="1">
          <a:blip r:embed="rId3">
            <a:alphaModFix/>
          </a:blip>
          <a:srcRect b="81167" l="0" r="0" t="0"/>
          <a:stretch/>
        </p:blipFill>
        <p:spPr>
          <a:xfrm>
            <a:off x="0" y="-1"/>
            <a:ext cx="12192000" cy="1411487"/>
          </a:xfrm>
          <a:prstGeom prst="rect">
            <a:avLst/>
          </a:prstGeom>
          <a:noFill/>
          <a:ln>
            <a:noFill/>
          </a:ln>
        </p:spPr>
      </p:pic>
      <p:sp>
        <p:nvSpPr>
          <p:cNvPr id="113" name="Google Shape;113;p3"/>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rPr>
              <a:t>What they’re doing online…</a:t>
            </a:r>
            <a:endParaRPr/>
          </a:p>
        </p:txBody>
      </p:sp>
      <p:pic>
        <p:nvPicPr>
          <p:cNvPr descr="A couple of people in uniform&#10;&#10;Description automatically generated" id="114" name="Google Shape;114;p3"/>
          <p:cNvPicPr preferRelativeResize="0"/>
          <p:nvPr/>
        </p:nvPicPr>
        <p:blipFill rotWithShape="1">
          <a:blip r:embed="rId4">
            <a:alphaModFix/>
          </a:blip>
          <a:srcRect b="13245" l="0" r="0" t="0"/>
          <a:stretch/>
        </p:blipFill>
        <p:spPr>
          <a:xfrm>
            <a:off x="8772230" y="3403266"/>
            <a:ext cx="4154504" cy="3454734"/>
          </a:xfrm>
          <a:prstGeom prst="rect">
            <a:avLst/>
          </a:prstGeom>
          <a:noFill/>
          <a:ln>
            <a:noFill/>
          </a:ln>
        </p:spPr>
      </p:pic>
      <p:graphicFrame>
        <p:nvGraphicFramePr>
          <p:cNvPr id="115" name="Google Shape;115;p3"/>
          <p:cNvGraphicFramePr/>
          <p:nvPr/>
        </p:nvGraphicFramePr>
        <p:xfrm>
          <a:off x="297180" y="1580108"/>
          <a:ext cx="10378440" cy="4845957"/>
        </p:xfrm>
        <a:graphic>
          <a:graphicData uri="http://schemas.openxmlformats.org/drawingml/2006/chart">
            <c:chart r:id="rId5"/>
          </a:graphicData>
        </a:graphic>
      </p:graphicFrame>
      <p:sp>
        <p:nvSpPr>
          <p:cNvPr id="116" name="Google Shape;116;p3"/>
          <p:cNvSpPr txBox="1"/>
          <p:nvPr/>
        </p:nvSpPr>
        <p:spPr>
          <a:xfrm>
            <a:off x="6521116" y="4172710"/>
            <a:ext cx="97494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71599B"/>
                </a:solidFill>
                <a:latin typeface="Montserrat"/>
                <a:ea typeface="Montserrat"/>
                <a:cs typeface="Montserrat"/>
                <a:sym typeface="Montserrat"/>
              </a:rPr>
              <a:t>46%</a:t>
            </a:r>
            <a:endParaRPr/>
          </a:p>
        </p:txBody>
      </p:sp>
      <p:sp>
        <p:nvSpPr>
          <p:cNvPr id="117" name="Google Shape;117;p3"/>
          <p:cNvSpPr txBox="1"/>
          <p:nvPr/>
        </p:nvSpPr>
        <p:spPr>
          <a:xfrm>
            <a:off x="5474970" y="5072067"/>
            <a:ext cx="94128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FF3366"/>
                </a:solidFill>
                <a:latin typeface="Montserrat"/>
                <a:ea typeface="Montserrat"/>
                <a:cs typeface="Montserrat"/>
                <a:sym typeface="Montserrat"/>
              </a:rPr>
              <a:t>36%</a:t>
            </a:r>
            <a:endParaRPr/>
          </a:p>
        </p:txBody>
      </p:sp>
      <p:sp>
        <p:nvSpPr>
          <p:cNvPr id="118" name="Google Shape;118;p3"/>
          <p:cNvSpPr txBox="1"/>
          <p:nvPr/>
        </p:nvSpPr>
        <p:spPr>
          <a:xfrm>
            <a:off x="9052766" y="2295888"/>
            <a:ext cx="9653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E59629"/>
                </a:solidFill>
                <a:latin typeface="Montserrat"/>
                <a:ea typeface="Montserrat"/>
                <a:cs typeface="Montserrat"/>
                <a:sym typeface="Montserrat"/>
              </a:rPr>
              <a:t>70%</a:t>
            </a:r>
            <a:endParaRPr/>
          </a:p>
        </p:txBody>
      </p:sp>
      <p:sp>
        <p:nvSpPr>
          <p:cNvPr id="119" name="Google Shape;119;p3"/>
          <p:cNvSpPr txBox="1"/>
          <p:nvPr/>
        </p:nvSpPr>
        <p:spPr>
          <a:xfrm>
            <a:off x="131746" y="6426066"/>
            <a:ext cx="415450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100">
                <a:solidFill>
                  <a:schemeClr val="dk1"/>
                </a:solidFill>
                <a:latin typeface="Montserrat"/>
                <a:ea typeface="Montserrat"/>
                <a:cs typeface="Montserrat"/>
                <a:sym typeface="Montserrat"/>
              </a:rPr>
              <a:t>Source: Internet Matters tracker survey, Wave 19 (2024)</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4" name="Shape 124"/>
        <p:cNvGrpSpPr/>
        <p:nvPr/>
      </p:nvGrpSpPr>
      <p:grpSpPr>
        <a:xfrm>
          <a:off x="0" y="0"/>
          <a:ext cx="0" cy="0"/>
          <a:chOff x="0" y="0"/>
          <a:chExt cx="0" cy="0"/>
        </a:xfrm>
      </p:grpSpPr>
      <p:pic>
        <p:nvPicPr>
          <p:cNvPr descr="A purple background with different symbols&#10;&#10;Description automatically generated" id="125" name="Google Shape;125;p4"/>
          <p:cNvPicPr preferRelativeResize="0"/>
          <p:nvPr/>
        </p:nvPicPr>
        <p:blipFill rotWithShape="1">
          <a:blip r:embed="rId3">
            <a:alphaModFix/>
          </a:blip>
          <a:srcRect b="81167" l="0" r="0" t="0"/>
          <a:stretch/>
        </p:blipFill>
        <p:spPr>
          <a:xfrm>
            <a:off x="0" y="-1"/>
            <a:ext cx="12192000" cy="1411487"/>
          </a:xfrm>
          <a:prstGeom prst="rect">
            <a:avLst/>
          </a:prstGeom>
          <a:noFill/>
          <a:ln>
            <a:noFill/>
          </a:ln>
        </p:spPr>
      </p:pic>
      <p:sp>
        <p:nvSpPr>
          <p:cNvPr id="126" name="Google Shape;126;p4"/>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rPr>
              <a:t>The potentially negative impacts…</a:t>
            </a:r>
            <a:endParaRPr/>
          </a:p>
        </p:txBody>
      </p:sp>
      <p:sp>
        <p:nvSpPr>
          <p:cNvPr id="127" name="Google Shape;127;p4"/>
          <p:cNvSpPr txBox="1"/>
          <p:nvPr>
            <p:ph idx="1" type="body"/>
          </p:nvPr>
        </p:nvSpPr>
        <p:spPr>
          <a:xfrm>
            <a:off x="838200" y="1841750"/>
            <a:ext cx="7951470" cy="474192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800"/>
              <a:buChar char="•"/>
            </a:pPr>
            <a:r>
              <a:rPr b="1" lang="en-GB" sz="2800">
                <a:solidFill>
                  <a:srgbClr val="71599B"/>
                </a:solidFill>
              </a:rPr>
              <a:t>Sleep cycles </a:t>
            </a:r>
            <a:r>
              <a:rPr lang="en-GB" sz="2800"/>
              <a:t>are often affected by blue light from too much screen use</a:t>
            </a:r>
            <a:r>
              <a:rPr b="1" lang="en-GB" sz="2800"/>
              <a:t>, </a:t>
            </a:r>
            <a:r>
              <a:rPr lang="en-GB" sz="2800"/>
              <a:t>which can </a:t>
            </a:r>
            <a:r>
              <a:rPr b="1" lang="en-GB" sz="2800">
                <a:solidFill>
                  <a:srgbClr val="71599B"/>
                </a:solidFill>
              </a:rPr>
              <a:t>impact their daytime activities</a:t>
            </a:r>
            <a:r>
              <a:rPr b="1" lang="en-GB" sz="2800"/>
              <a:t> </a:t>
            </a:r>
            <a:r>
              <a:rPr lang="en-GB" sz="2800"/>
              <a:t>like school;</a:t>
            </a:r>
            <a:endParaRPr/>
          </a:p>
          <a:p>
            <a:pPr indent="-228600" lvl="0" marL="228600" rtl="0" algn="l">
              <a:lnSpc>
                <a:spcPct val="100000"/>
              </a:lnSpc>
              <a:spcBef>
                <a:spcPts val="2200"/>
              </a:spcBef>
              <a:spcAft>
                <a:spcPts val="0"/>
              </a:spcAft>
              <a:buSzPts val="2800"/>
              <a:buChar char="•"/>
            </a:pPr>
            <a:r>
              <a:rPr lang="en-GB" sz="2800"/>
              <a:t>Excessive screen use might result in </a:t>
            </a:r>
            <a:r>
              <a:rPr b="1" lang="en-GB" sz="2800">
                <a:solidFill>
                  <a:srgbClr val="E59629"/>
                </a:solidFill>
              </a:rPr>
              <a:t>less movement</a:t>
            </a:r>
            <a:r>
              <a:rPr b="1" lang="en-GB" sz="2800"/>
              <a:t>, </a:t>
            </a:r>
            <a:r>
              <a:rPr lang="en-GB" sz="2800"/>
              <a:t>leading to </a:t>
            </a:r>
            <a:r>
              <a:rPr b="1" lang="en-GB" sz="2800">
                <a:solidFill>
                  <a:srgbClr val="E59629"/>
                </a:solidFill>
              </a:rPr>
              <a:t>physical health issues</a:t>
            </a:r>
            <a:endParaRPr/>
          </a:p>
          <a:p>
            <a:pPr indent="-228600" lvl="0" marL="228600" rtl="0" algn="l">
              <a:lnSpc>
                <a:spcPct val="100000"/>
              </a:lnSpc>
              <a:spcBef>
                <a:spcPts val="2200"/>
              </a:spcBef>
              <a:spcAft>
                <a:spcPts val="0"/>
              </a:spcAft>
              <a:buSzPts val="2800"/>
              <a:buChar char="•"/>
            </a:pPr>
            <a:r>
              <a:rPr lang="en-GB" sz="2800"/>
              <a:t>Platforms use </a:t>
            </a:r>
            <a:r>
              <a:rPr b="1" lang="en-GB" sz="2800">
                <a:solidFill>
                  <a:srgbClr val="71599B"/>
                </a:solidFill>
              </a:rPr>
              <a:t>persuasive design </a:t>
            </a:r>
            <a:r>
              <a:rPr lang="en-GB" sz="2800"/>
              <a:t>to keep people using it, which children are particularly </a:t>
            </a:r>
            <a:r>
              <a:rPr b="1" lang="en-GB" sz="2800">
                <a:solidFill>
                  <a:srgbClr val="71599B"/>
                </a:solidFill>
              </a:rPr>
              <a:t>vulnerable</a:t>
            </a:r>
            <a:r>
              <a:rPr b="1" lang="en-GB" sz="2800"/>
              <a:t> </a:t>
            </a:r>
            <a:r>
              <a:rPr lang="en-GB" sz="2800"/>
              <a:t>to</a:t>
            </a:r>
            <a:endParaRPr/>
          </a:p>
          <a:p>
            <a:pPr indent="-228600" lvl="0" marL="228600" rtl="0" algn="l">
              <a:lnSpc>
                <a:spcPct val="100000"/>
              </a:lnSpc>
              <a:spcBef>
                <a:spcPts val="2200"/>
              </a:spcBef>
              <a:spcAft>
                <a:spcPts val="0"/>
              </a:spcAft>
              <a:buSzPts val="2800"/>
              <a:buChar char="•"/>
            </a:pPr>
            <a:r>
              <a:rPr lang="en-GB" sz="2800"/>
              <a:t>More time online means more opportunity to come across</a:t>
            </a:r>
            <a:r>
              <a:rPr b="1" lang="en-GB" sz="2800"/>
              <a:t> </a:t>
            </a:r>
            <a:r>
              <a:rPr b="1" lang="en-GB" sz="2800">
                <a:solidFill>
                  <a:srgbClr val="E59629"/>
                </a:solidFill>
              </a:rPr>
              <a:t>potential harms</a:t>
            </a:r>
            <a:r>
              <a:rPr b="1" lang="en-GB" sz="2800"/>
              <a:t>.</a:t>
            </a:r>
            <a:endParaRPr sz="2800"/>
          </a:p>
        </p:txBody>
      </p:sp>
      <p:grpSp>
        <p:nvGrpSpPr>
          <p:cNvPr id="128" name="Google Shape;128;p4"/>
          <p:cNvGrpSpPr/>
          <p:nvPr/>
        </p:nvGrpSpPr>
        <p:grpSpPr>
          <a:xfrm rot="-619468">
            <a:off x="9587468" y="1004000"/>
            <a:ext cx="1715050" cy="3442179"/>
            <a:chOff x="9897125" y="815831"/>
            <a:chExt cx="1156093" cy="2222267"/>
          </a:xfrm>
        </p:grpSpPr>
        <p:pic>
          <p:nvPicPr>
            <p:cNvPr descr="A blue rectangle with black lines&#10;&#10;Description automatically generated" id="129" name="Google Shape;129;p4"/>
            <p:cNvPicPr preferRelativeResize="0"/>
            <p:nvPr/>
          </p:nvPicPr>
          <p:blipFill rotWithShape="1">
            <a:blip r:embed="rId4">
              <a:alphaModFix/>
            </a:blip>
            <a:srcRect b="0" l="0" r="0" t="0"/>
            <a:stretch/>
          </p:blipFill>
          <p:spPr>
            <a:xfrm>
              <a:off x="9897125" y="815831"/>
              <a:ext cx="1156093" cy="2222267"/>
            </a:xfrm>
            <a:prstGeom prst="rect">
              <a:avLst/>
            </a:prstGeom>
            <a:noFill/>
            <a:ln>
              <a:noFill/>
            </a:ln>
          </p:spPr>
        </p:pic>
        <p:pic>
          <p:nvPicPr>
            <p:cNvPr descr="A white question mark on a black background&#10;&#10;Description automatically generated" id="130" name="Google Shape;130;p4"/>
            <p:cNvPicPr preferRelativeResize="0"/>
            <p:nvPr/>
          </p:nvPicPr>
          <p:blipFill rotWithShape="1">
            <a:blip r:embed="rId5">
              <a:alphaModFix/>
            </a:blip>
            <a:srcRect b="0" l="0" r="0" t="0"/>
            <a:stretch/>
          </p:blipFill>
          <p:spPr>
            <a:xfrm>
              <a:off x="10089307" y="1487142"/>
              <a:ext cx="682771" cy="879644"/>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5" name="Shape 135"/>
        <p:cNvGrpSpPr/>
        <p:nvPr/>
      </p:nvGrpSpPr>
      <p:grpSpPr>
        <a:xfrm>
          <a:off x="0" y="0"/>
          <a:ext cx="0" cy="0"/>
          <a:chOff x="0" y="0"/>
          <a:chExt cx="0" cy="0"/>
        </a:xfrm>
      </p:grpSpPr>
      <p:pic>
        <p:nvPicPr>
          <p:cNvPr descr="A purple background with different symbols&#10;&#10;Description automatically generated" id="136" name="Google Shape;136;p5"/>
          <p:cNvPicPr preferRelativeResize="0"/>
          <p:nvPr/>
        </p:nvPicPr>
        <p:blipFill rotWithShape="1">
          <a:blip r:embed="rId3">
            <a:alphaModFix/>
          </a:blip>
          <a:srcRect b="81167" l="0" r="0" t="0"/>
          <a:stretch/>
        </p:blipFill>
        <p:spPr>
          <a:xfrm>
            <a:off x="0" y="-1"/>
            <a:ext cx="12192000" cy="1411487"/>
          </a:xfrm>
          <a:prstGeom prst="rect">
            <a:avLst/>
          </a:prstGeom>
          <a:noFill/>
          <a:ln>
            <a:noFill/>
          </a:ln>
        </p:spPr>
      </p:pic>
      <p:sp>
        <p:nvSpPr>
          <p:cNvPr id="137" name="Google Shape;137;p5"/>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rPr>
              <a:t>Device preferences by age</a:t>
            </a:r>
            <a:endParaRPr/>
          </a:p>
        </p:txBody>
      </p:sp>
      <p:graphicFrame>
        <p:nvGraphicFramePr>
          <p:cNvPr id="138" name="Google Shape;138;p5"/>
          <p:cNvGraphicFramePr/>
          <p:nvPr/>
        </p:nvGraphicFramePr>
        <p:xfrm>
          <a:off x="680893" y="2006083"/>
          <a:ext cx="10830214" cy="3415004"/>
        </p:xfrm>
        <a:graphic>
          <a:graphicData uri="http://schemas.openxmlformats.org/drawingml/2006/chart">
            <c:chart r:id="rId4"/>
          </a:graphicData>
        </a:graphic>
      </p:graphicFrame>
      <p:sp>
        <p:nvSpPr>
          <p:cNvPr id="139" name="Google Shape;139;p5"/>
          <p:cNvSpPr txBox="1"/>
          <p:nvPr/>
        </p:nvSpPr>
        <p:spPr>
          <a:xfrm>
            <a:off x="131746" y="6426066"/>
            <a:ext cx="415450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100">
                <a:solidFill>
                  <a:schemeClr val="dk1"/>
                </a:solidFill>
                <a:latin typeface="Montserrat"/>
                <a:ea typeface="Montserrat"/>
                <a:cs typeface="Montserrat"/>
                <a:sym typeface="Montserrat"/>
              </a:rPr>
              <a:t>Source: Internet Matters tracker survey, Wave 19 (2024)</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4" name="Shape 144"/>
        <p:cNvGrpSpPr/>
        <p:nvPr/>
      </p:nvGrpSpPr>
      <p:grpSpPr>
        <a:xfrm>
          <a:off x="0" y="0"/>
          <a:ext cx="0" cy="0"/>
          <a:chOff x="0" y="0"/>
          <a:chExt cx="0" cy="0"/>
        </a:xfrm>
      </p:grpSpPr>
      <p:sp>
        <p:nvSpPr>
          <p:cNvPr id="145" name="Google Shape;145;p6"/>
          <p:cNvSpPr/>
          <p:nvPr/>
        </p:nvSpPr>
        <p:spPr>
          <a:xfrm>
            <a:off x="392004" y="1652395"/>
            <a:ext cx="2491740" cy="4869180"/>
          </a:xfrm>
          <a:prstGeom prst="roundRect">
            <a:avLst>
              <a:gd fmla="val 16667" name="adj"/>
            </a:avLst>
          </a:prstGeom>
          <a:solidFill>
            <a:srgbClr val="61AB86"/>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purple background with different symbols&#10;&#10;Description automatically generated" id="146" name="Google Shape;146;p6"/>
          <p:cNvPicPr preferRelativeResize="0"/>
          <p:nvPr/>
        </p:nvPicPr>
        <p:blipFill rotWithShape="1">
          <a:blip r:embed="rId3">
            <a:alphaModFix/>
          </a:blip>
          <a:srcRect b="81167" l="0" r="0" t="0"/>
          <a:stretch/>
        </p:blipFill>
        <p:spPr>
          <a:xfrm>
            <a:off x="0" y="-1"/>
            <a:ext cx="12192000" cy="1411487"/>
          </a:xfrm>
          <a:prstGeom prst="rect">
            <a:avLst/>
          </a:prstGeom>
          <a:noFill/>
          <a:ln>
            <a:noFill/>
          </a:ln>
        </p:spPr>
      </p:pic>
      <p:sp>
        <p:nvSpPr>
          <p:cNvPr id="147" name="Google Shape;147;p6"/>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rPr>
              <a:t>Smartphones vs dumb phones</a:t>
            </a:r>
            <a:endParaRPr/>
          </a:p>
        </p:txBody>
      </p:sp>
      <p:pic>
        <p:nvPicPr>
          <p:cNvPr descr="A close-up of a cell phone&#10;&#10;Description automatically generated" id="148" name="Google Shape;148;p6"/>
          <p:cNvPicPr preferRelativeResize="0"/>
          <p:nvPr/>
        </p:nvPicPr>
        <p:blipFill rotWithShape="1">
          <a:blip r:embed="rId4">
            <a:alphaModFix/>
          </a:blip>
          <a:srcRect b="11162" l="28843" r="25331" t="13881"/>
          <a:stretch/>
        </p:blipFill>
        <p:spPr>
          <a:xfrm>
            <a:off x="9231345" y="1588770"/>
            <a:ext cx="3032760" cy="4960620"/>
          </a:xfrm>
          <a:prstGeom prst="rect">
            <a:avLst/>
          </a:prstGeom>
          <a:noFill/>
          <a:ln>
            <a:noFill/>
          </a:ln>
        </p:spPr>
      </p:pic>
      <p:pic>
        <p:nvPicPr>
          <p:cNvPr descr="A black smartphone with a black screen&#10;&#10;Description automatically generated" id="149" name="Google Shape;149;p6"/>
          <p:cNvPicPr preferRelativeResize="0"/>
          <p:nvPr/>
        </p:nvPicPr>
        <p:blipFill rotWithShape="1">
          <a:blip r:embed="rId5">
            <a:alphaModFix/>
          </a:blip>
          <a:srcRect b="3176" l="23663" r="25716" t="5405"/>
          <a:stretch/>
        </p:blipFill>
        <p:spPr>
          <a:xfrm>
            <a:off x="102869" y="1437263"/>
            <a:ext cx="2914651" cy="5263634"/>
          </a:xfrm>
          <a:prstGeom prst="rect">
            <a:avLst/>
          </a:prstGeom>
          <a:noFill/>
          <a:ln>
            <a:noFill/>
          </a:ln>
        </p:spPr>
      </p:pic>
      <p:sp>
        <p:nvSpPr>
          <p:cNvPr id="150" name="Google Shape;150;p6"/>
          <p:cNvSpPr txBox="1"/>
          <p:nvPr>
            <p:ph idx="1" type="body"/>
          </p:nvPr>
        </p:nvSpPr>
        <p:spPr>
          <a:xfrm>
            <a:off x="3127300" y="1858135"/>
            <a:ext cx="4602763" cy="245097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00"/>
              <a:buNone/>
            </a:pPr>
            <a:r>
              <a:rPr b="1" lang="en-GB" sz="2400">
                <a:solidFill>
                  <a:srgbClr val="71599B"/>
                </a:solidFill>
              </a:rPr>
              <a:t>Internet access</a:t>
            </a:r>
            <a:endParaRPr/>
          </a:p>
          <a:p>
            <a:pPr indent="0" lvl="0" marL="0" rtl="0" algn="l">
              <a:lnSpc>
                <a:spcPct val="100000"/>
              </a:lnSpc>
              <a:spcBef>
                <a:spcPts val="1000"/>
              </a:spcBef>
              <a:spcAft>
                <a:spcPts val="0"/>
              </a:spcAft>
              <a:buSzPts val="2400"/>
              <a:buNone/>
            </a:pPr>
            <a:r>
              <a:rPr b="1" lang="en-GB" sz="2400">
                <a:solidFill>
                  <a:srgbClr val="71599B"/>
                </a:solidFill>
              </a:rPr>
              <a:t>Apps and games</a:t>
            </a:r>
            <a:endParaRPr/>
          </a:p>
          <a:p>
            <a:pPr indent="0" lvl="0" marL="0" rtl="0" algn="l">
              <a:lnSpc>
                <a:spcPct val="100000"/>
              </a:lnSpc>
              <a:spcBef>
                <a:spcPts val="1000"/>
              </a:spcBef>
              <a:spcAft>
                <a:spcPts val="0"/>
              </a:spcAft>
              <a:buSzPts val="2400"/>
              <a:buNone/>
            </a:pPr>
            <a:r>
              <a:rPr b="1" lang="en-GB" sz="2400">
                <a:solidFill>
                  <a:srgbClr val="71599B"/>
                </a:solidFill>
              </a:rPr>
              <a:t>Connection any time</a:t>
            </a:r>
            <a:endParaRPr/>
          </a:p>
          <a:p>
            <a:pPr indent="0" lvl="0" marL="0" rtl="0" algn="l">
              <a:lnSpc>
                <a:spcPct val="100000"/>
              </a:lnSpc>
              <a:spcBef>
                <a:spcPts val="1000"/>
              </a:spcBef>
              <a:spcAft>
                <a:spcPts val="0"/>
              </a:spcAft>
              <a:buSzPts val="2400"/>
              <a:buNone/>
            </a:pPr>
            <a:r>
              <a:rPr b="1" lang="en-GB" sz="2400">
                <a:solidFill>
                  <a:srgbClr val="71599B"/>
                </a:solidFill>
              </a:rPr>
              <a:t>A range of parental controls</a:t>
            </a:r>
            <a:endParaRPr sz="2400"/>
          </a:p>
        </p:txBody>
      </p:sp>
      <p:sp>
        <p:nvSpPr>
          <p:cNvPr id="151" name="Google Shape;151;p6"/>
          <p:cNvSpPr txBox="1"/>
          <p:nvPr/>
        </p:nvSpPr>
        <p:spPr>
          <a:xfrm>
            <a:off x="4865086" y="3960049"/>
            <a:ext cx="4602763" cy="2006411"/>
          </a:xfrm>
          <a:prstGeom prst="rect">
            <a:avLst/>
          </a:prstGeom>
          <a:noFill/>
          <a:ln>
            <a:noFill/>
          </a:ln>
        </p:spPr>
        <p:txBody>
          <a:bodyPr anchorCtr="0" anchor="t" bIns="45700" lIns="91425" spcFirstLastPara="1" rIns="91425" wrap="square" tIns="45700">
            <a:normAutofit/>
          </a:bodyPr>
          <a:lstStyle/>
          <a:p>
            <a:pPr indent="0" lvl="0" marL="0" marR="0" rtl="0" algn="r">
              <a:lnSpc>
                <a:spcPct val="100000"/>
              </a:lnSpc>
              <a:spcBef>
                <a:spcPts val="0"/>
              </a:spcBef>
              <a:spcAft>
                <a:spcPts val="0"/>
              </a:spcAft>
              <a:buClr>
                <a:srgbClr val="31CCFF"/>
              </a:buClr>
              <a:buSzPts val="2400"/>
              <a:buFont typeface="Arial"/>
              <a:buNone/>
            </a:pPr>
            <a:r>
              <a:rPr b="1" lang="en-GB" sz="2400">
                <a:solidFill>
                  <a:srgbClr val="E59629"/>
                </a:solidFill>
                <a:latin typeface="Arial"/>
                <a:ea typeface="Arial"/>
                <a:cs typeface="Arial"/>
                <a:sym typeface="Arial"/>
              </a:rPr>
              <a:t>No internet access</a:t>
            </a:r>
            <a:endParaRPr/>
          </a:p>
          <a:p>
            <a:pPr indent="0" lvl="0" marL="0" marR="0" rtl="0" algn="r">
              <a:lnSpc>
                <a:spcPct val="100000"/>
              </a:lnSpc>
              <a:spcBef>
                <a:spcPts val="1000"/>
              </a:spcBef>
              <a:spcAft>
                <a:spcPts val="0"/>
              </a:spcAft>
              <a:buClr>
                <a:srgbClr val="31CCFF"/>
              </a:buClr>
              <a:buSzPts val="2400"/>
              <a:buFont typeface="Arial"/>
              <a:buNone/>
            </a:pPr>
            <a:r>
              <a:rPr b="1" lang="en-GB" sz="2400">
                <a:solidFill>
                  <a:srgbClr val="E59629"/>
                </a:solidFill>
                <a:latin typeface="Arial"/>
                <a:ea typeface="Arial"/>
                <a:cs typeface="Arial"/>
                <a:sym typeface="Arial"/>
              </a:rPr>
              <a:t>No (or few) apps and games</a:t>
            </a:r>
            <a:endParaRPr/>
          </a:p>
          <a:p>
            <a:pPr indent="0" lvl="0" marL="0" marR="0" rtl="0" algn="r">
              <a:lnSpc>
                <a:spcPct val="100000"/>
              </a:lnSpc>
              <a:spcBef>
                <a:spcPts val="1000"/>
              </a:spcBef>
              <a:spcAft>
                <a:spcPts val="0"/>
              </a:spcAft>
              <a:buClr>
                <a:srgbClr val="31CCFF"/>
              </a:buClr>
              <a:buSzPts val="2400"/>
              <a:buFont typeface="Arial"/>
              <a:buNone/>
            </a:pPr>
            <a:r>
              <a:rPr b="1" lang="en-GB" sz="2400">
                <a:solidFill>
                  <a:srgbClr val="E59629"/>
                </a:solidFill>
                <a:latin typeface="Arial"/>
                <a:ea typeface="Arial"/>
                <a:cs typeface="Arial"/>
                <a:sym typeface="Arial"/>
              </a:rPr>
              <a:t>Messages and calls any time</a:t>
            </a:r>
            <a:endParaRPr/>
          </a:p>
          <a:p>
            <a:pPr indent="0" lvl="0" marL="0" marR="0" rtl="0" algn="r">
              <a:lnSpc>
                <a:spcPct val="100000"/>
              </a:lnSpc>
              <a:spcBef>
                <a:spcPts val="1000"/>
              </a:spcBef>
              <a:spcAft>
                <a:spcPts val="0"/>
              </a:spcAft>
              <a:buClr>
                <a:srgbClr val="31CCFF"/>
              </a:buClr>
              <a:buSzPts val="2400"/>
              <a:buFont typeface="Arial"/>
              <a:buNone/>
            </a:pPr>
            <a:r>
              <a:rPr b="1" lang="en-GB" sz="2400">
                <a:solidFill>
                  <a:srgbClr val="E59629"/>
                </a:solidFill>
                <a:latin typeface="Arial"/>
                <a:ea typeface="Arial"/>
                <a:cs typeface="Arial"/>
                <a:sym typeface="Arial"/>
              </a:rPr>
              <a:t>Limited parental controls</a:t>
            </a:r>
            <a:endParaRPr sz="2400">
              <a:solidFill>
                <a:srgbClr val="E59629"/>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6" name="Shape 156"/>
        <p:cNvGrpSpPr/>
        <p:nvPr/>
      </p:nvGrpSpPr>
      <p:grpSpPr>
        <a:xfrm>
          <a:off x="0" y="0"/>
          <a:ext cx="0" cy="0"/>
          <a:chOff x="0" y="0"/>
          <a:chExt cx="0" cy="0"/>
        </a:xfrm>
      </p:grpSpPr>
      <p:sp>
        <p:nvSpPr>
          <p:cNvPr id="157" name="Google Shape;157;p7"/>
          <p:cNvSpPr txBox="1"/>
          <p:nvPr>
            <p:ph type="title"/>
          </p:nvPr>
        </p:nvSpPr>
        <p:spPr>
          <a:xfrm>
            <a:off x="6286502" y="3429000"/>
            <a:ext cx="5257800" cy="27432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43044"/>
              </a:buClr>
              <a:buSzPts val="6000"/>
              <a:buFont typeface="Arial"/>
              <a:buNone/>
            </a:pPr>
            <a:r>
              <a:rPr lang="en-GB" sz="6000"/>
              <a:t>Common online safety issues</a:t>
            </a:r>
            <a:endParaRPr/>
          </a:p>
        </p:txBody>
      </p:sp>
      <p:pic>
        <p:nvPicPr>
          <p:cNvPr descr="A purple background with different symbols&#10;&#10;Description automatically generated" id="158" name="Google Shape;158;p7"/>
          <p:cNvPicPr preferRelativeResize="0"/>
          <p:nvPr/>
        </p:nvPicPr>
        <p:blipFill rotWithShape="1">
          <a:blip r:embed="rId3">
            <a:alphaModFix/>
          </a:blip>
          <a:srcRect b="0" l="51563" r="0" t="0"/>
          <a:stretch/>
        </p:blipFill>
        <p:spPr>
          <a:xfrm>
            <a:off x="0" y="0"/>
            <a:ext cx="5905500" cy="6858000"/>
          </a:xfrm>
          <a:prstGeom prst="rect">
            <a:avLst/>
          </a:prstGeom>
          <a:noFill/>
          <a:ln>
            <a:noFill/>
          </a:ln>
        </p:spPr>
      </p:pic>
      <p:cxnSp>
        <p:nvCxnSpPr>
          <p:cNvPr id="159" name="Google Shape;159;p7"/>
          <p:cNvCxnSpPr/>
          <p:nvPr/>
        </p:nvCxnSpPr>
        <p:spPr>
          <a:xfrm>
            <a:off x="6457950" y="3429000"/>
            <a:ext cx="2457452" cy="0"/>
          </a:xfrm>
          <a:prstGeom prst="straightConnector1">
            <a:avLst/>
          </a:prstGeom>
          <a:noFill/>
          <a:ln cap="flat" cmpd="sng" w="38100">
            <a:solidFill>
              <a:srgbClr val="E59629"/>
            </a:solidFill>
            <a:prstDash val="solid"/>
            <a:miter lim="800000"/>
            <a:headEnd len="sm" w="sm" type="none"/>
            <a:tailEnd len="sm" w="sm" type="none"/>
          </a:ln>
        </p:spPr>
      </p:cxnSp>
      <p:grpSp>
        <p:nvGrpSpPr>
          <p:cNvPr id="160" name="Google Shape;160;p7"/>
          <p:cNvGrpSpPr/>
          <p:nvPr/>
        </p:nvGrpSpPr>
        <p:grpSpPr>
          <a:xfrm>
            <a:off x="9550721" y="468629"/>
            <a:ext cx="2119038" cy="2369912"/>
            <a:chOff x="9181053" y="1071563"/>
            <a:chExt cx="1882956" cy="2140508"/>
          </a:xfrm>
        </p:grpSpPr>
        <p:pic>
          <p:nvPicPr>
            <p:cNvPr descr="A pink triangle with a black exclamation mark&#10;&#10;Description automatically generated" id="161" name="Google Shape;161;p7"/>
            <p:cNvPicPr preferRelativeResize="0"/>
            <p:nvPr/>
          </p:nvPicPr>
          <p:blipFill rotWithShape="1">
            <a:blip r:embed="rId4">
              <a:alphaModFix/>
            </a:blip>
            <a:srcRect b="0" l="0" r="0" t="0"/>
            <a:stretch/>
          </p:blipFill>
          <p:spPr>
            <a:xfrm rot="-272610">
              <a:off x="10131149" y="2378554"/>
              <a:ext cx="902631" cy="799021"/>
            </a:xfrm>
            <a:prstGeom prst="rect">
              <a:avLst/>
            </a:prstGeom>
            <a:noFill/>
            <a:ln>
              <a:noFill/>
            </a:ln>
          </p:spPr>
        </p:pic>
        <p:pic>
          <p:nvPicPr>
            <p:cNvPr descr="A yellow lock with a black silhouette&#10;&#10;Description automatically generated" id="162" name="Google Shape;162;p7"/>
            <p:cNvPicPr preferRelativeResize="0"/>
            <p:nvPr/>
          </p:nvPicPr>
          <p:blipFill rotWithShape="1">
            <a:blip r:embed="rId5">
              <a:alphaModFix/>
            </a:blip>
            <a:srcRect b="0" l="0" r="0" t="0"/>
            <a:stretch/>
          </p:blipFill>
          <p:spPr>
            <a:xfrm rot="1401940">
              <a:off x="9316627" y="2280331"/>
              <a:ext cx="609162" cy="809646"/>
            </a:xfrm>
            <a:prstGeom prst="rect">
              <a:avLst/>
            </a:prstGeom>
            <a:noFill/>
            <a:ln>
              <a:noFill/>
            </a:ln>
          </p:spPr>
        </p:pic>
        <p:pic>
          <p:nvPicPr>
            <p:cNvPr descr="A blue and black question mark&#10;&#10;Description automatically generated" id="163" name="Google Shape;163;p7"/>
            <p:cNvPicPr preferRelativeResize="0"/>
            <p:nvPr/>
          </p:nvPicPr>
          <p:blipFill rotWithShape="1">
            <a:blip r:embed="rId6">
              <a:alphaModFix/>
            </a:blip>
            <a:srcRect b="0" l="0" r="0" t="0"/>
            <a:stretch/>
          </p:blipFill>
          <p:spPr>
            <a:xfrm>
              <a:off x="9834988" y="1071563"/>
              <a:ext cx="892872" cy="967127"/>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8" name="Shape 168"/>
        <p:cNvGrpSpPr/>
        <p:nvPr/>
      </p:nvGrpSpPr>
      <p:grpSpPr>
        <a:xfrm>
          <a:off x="0" y="0"/>
          <a:ext cx="0" cy="0"/>
          <a:chOff x="0" y="0"/>
          <a:chExt cx="0" cy="0"/>
        </a:xfrm>
      </p:grpSpPr>
      <p:pic>
        <p:nvPicPr>
          <p:cNvPr descr="A purple background with different symbols&#10;&#10;Description automatically generated" id="169" name="Google Shape;169;p14"/>
          <p:cNvPicPr preferRelativeResize="0"/>
          <p:nvPr/>
        </p:nvPicPr>
        <p:blipFill rotWithShape="1">
          <a:blip r:embed="rId3">
            <a:alphaModFix/>
          </a:blip>
          <a:srcRect b="81167" l="0" r="0" t="0"/>
          <a:stretch/>
        </p:blipFill>
        <p:spPr>
          <a:xfrm>
            <a:off x="0" y="-1"/>
            <a:ext cx="12192000" cy="1411487"/>
          </a:xfrm>
          <a:prstGeom prst="rect">
            <a:avLst/>
          </a:prstGeom>
          <a:noFill/>
          <a:ln>
            <a:noFill/>
          </a:ln>
        </p:spPr>
      </p:pic>
      <p:sp>
        <p:nvSpPr>
          <p:cNvPr id="170" name="Google Shape;170;p14"/>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rPr>
              <a:t>Children who have experienced online issues</a:t>
            </a:r>
            <a:endParaRPr/>
          </a:p>
        </p:txBody>
      </p:sp>
      <p:graphicFrame>
        <p:nvGraphicFramePr>
          <p:cNvPr id="171" name="Google Shape;171;p14"/>
          <p:cNvGraphicFramePr/>
          <p:nvPr/>
        </p:nvGraphicFramePr>
        <p:xfrm>
          <a:off x="205740" y="1411486"/>
          <a:ext cx="11765226" cy="5263634"/>
        </p:xfrm>
        <a:graphic>
          <a:graphicData uri="http://schemas.openxmlformats.org/drawingml/2006/chart">
            <c:chart r:id="rId4"/>
          </a:graphicData>
        </a:graphic>
      </p:graphicFrame>
      <p:sp>
        <p:nvSpPr>
          <p:cNvPr id="172" name="Google Shape;172;p14"/>
          <p:cNvSpPr txBox="1"/>
          <p:nvPr/>
        </p:nvSpPr>
        <p:spPr>
          <a:xfrm>
            <a:off x="7926979" y="6544315"/>
            <a:ext cx="415450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100">
                <a:solidFill>
                  <a:schemeClr val="dk1"/>
                </a:solidFill>
                <a:latin typeface="Montserrat"/>
                <a:ea typeface="Montserrat"/>
                <a:cs typeface="Montserrat"/>
                <a:sym typeface="Montserrat"/>
              </a:rPr>
              <a:t>Source: Internet Matters tracker survey, Wave 19 (2024)</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7" name="Shape 177"/>
        <p:cNvGrpSpPr/>
        <p:nvPr/>
      </p:nvGrpSpPr>
      <p:grpSpPr>
        <a:xfrm>
          <a:off x="0" y="0"/>
          <a:ext cx="0" cy="0"/>
          <a:chOff x="0" y="0"/>
          <a:chExt cx="0" cy="0"/>
        </a:xfrm>
      </p:grpSpPr>
      <p:pic>
        <p:nvPicPr>
          <p:cNvPr id="178" name="Google Shape;178;p15"/>
          <p:cNvPicPr preferRelativeResize="0"/>
          <p:nvPr/>
        </p:nvPicPr>
        <p:blipFill rotWithShape="1">
          <a:blip r:embed="rId3">
            <a:alphaModFix/>
          </a:blip>
          <a:srcRect b="0" l="0" r="0" t="0"/>
          <a:stretch/>
        </p:blipFill>
        <p:spPr>
          <a:xfrm rot="-434718">
            <a:off x="6337548" y="2143808"/>
            <a:ext cx="2657657" cy="3793245"/>
          </a:xfrm>
          <a:prstGeom prst="rect">
            <a:avLst/>
          </a:prstGeom>
          <a:noFill/>
          <a:ln cap="flat" cmpd="sng" w="9525">
            <a:solidFill>
              <a:schemeClr val="lt2"/>
            </a:solidFill>
            <a:prstDash val="solid"/>
            <a:round/>
            <a:headEnd len="sm" w="sm" type="none"/>
            <a:tailEnd len="sm" w="sm" type="none"/>
          </a:ln>
        </p:spPr>
      </p:pic>
      <p:pic>
        <p:nvPicPr>
          <p:cNvPr descr="A purple background with different symbols&#10;&#10;Description automatically generated" id="179" name="Google Shape;179;p15"/>
          <p:cNvPicPr preferRelativeResize="0"/>
          <p:nvPr/>
        </p:nvPicPr>
        <p:blipFill rotWithShape="1">
          <a:blip r:embed="rId4">
            <a:alphaModFix/>
          </a:blip>
          <a:srcRect b="81167" l="0" r="0" t="0"/>
          <a:stretch/>
        </p:blipFill>
        <p:spPr>
          <a:xfrm>
            <a:off x="0" y="-1"/>
            <a:ext cx="12192000" cy="1411487"/>
          </a:xfrm>
          <a:prstGeom prst="rect">
            <a:avLst/>
          </a:prstGeom>
          <a:noFill/>
          <a:ln>
            <a:noFill/>
          </a:ln>
        </p:spPr>
      </p:pic>
      <p:sp>
        <p:nvSpPr>
          <p:cNvPr id="180" name="Google Shape;180;p15"/>
          <p:cNvSpPr txBox="1"/>
          <p:nvPr>
            <p:ph type="title"/>
          </p:nvPr>
        </p:nvSpPr>
        <p:spPr>
          <a:xfrm>
            <a:off x="838200" y="-1"/>
            <a:ext cx="10515600" cy="1390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GB">
                <a:solidFill>
                  <a:schemeClr val="lt1"/>
                </a:solidFill>
              </a:rPr>
              <a:t>Dangerous online challenges</a:t>
            </a:r>
            <a:endParaRPr/>
          </a:p>
        </p:txBody>
      </p:sp>
      <p:pic>
        <p:nvPicPr>
          <p:cNvPr id="181" name="Google Shape;181;p15"/>
          <p:cNvPicPr preferRelativeResize="0"/>
          <p:nvPr/>
        </p:nvPicPr>
        <p:blipFill rotWithShape="1">
          <a:blip r:embed="rId5">
            <a:alphaModFix/>
          </a:blip>
          <a:srcRect b="0" l="0" r="0" t="0"/>
          <a:stretch/>
        </p:blipFill>
        <p:spPr>
          <a:xfrm rot="488170">
            <a:off x="8671852" y="2171049"/>
            <a:ext cx="2826086" cy="4032830"/>
          </a:xfrm>
          <a:prstGeom prst="rect">
            <a:avLst/>
          </a:prstGeom>
          <a:noFill/>
          <a:ln cap="flat" cmpd="sng" w="9525">
            <a:solidFill>
              <a:schemeClr val="lt2"/>
            </a:solidFill>
            <a:prstDash val="solid"/>
            <a:round/>
            <a:headEnd len="sm" w="sm" type="none"/>
            <a:tailEnd len="sm" w="sm" type="none"/>
          </a:ln>
        </p:spPr>
      </p:pic>
      <p:sp>
        <p:nvSpPr>
          <p:cNvPr id="182" name="Google Shape;182;p15"/>
          <p:cNvSpPr txBox="1"/>
          <p:nvPr>
            <p:ph idx="1" type="body"/>
          </p:nvPr>
        </p:nvSpPr>
        <p:spPr>
          <a:xfrm>
            <a:off x="422910" y="1789554"/>
            <a:ext cx="5886450" cy="4904198"/>
          </a:xfrm>
          <a:prstGeom prst="rect">
            <a:avLst/>
          </a:prstGeom>
          <a:noFill/>
          <a:ln>
            <a:noFill/>
          </a:ln>
        </p:spPr>
        <p:txBody>
          <a:bodyPr anchorCtr="0" anchor="t" bIns="45700" lIns="91425" spcFirstLastPara="1" rIns="91425" wrap="square" tIns="45700">
            <a:normAutofit/>
          </a:bodyPr>
          <a:lstStyle/>
          <a:p>
            <a:pPr indent="-228600" lvl="0" marL="228600" rtl="0" algn="l">
              <a:lnSpc>
                <a:spcPct val="116666"/>
              </a:lnSpc>
              <a:spcBef>
                <a:spcPts val="0"/>
              </a:spcBef>
              <a:spcAft>
                <a:spcPts val="0"/>
              </a:spcAft>
              <a:buSzPts val="2400"/>
              <a:buChar char="•"/>
            </a:pPr>
            <a:r>
              <a:rPr lang="en-GB" sz="2400"/>
              <a:t>Viral online trends attract many children and teens</a:t>
            </a:r>
            <a:endParaRPr/>
          </a:p>
          <a:p>
            <a:pPr indent="-228600" lvl="0" marL="228600" rtl="0" algn="l">
              <a:lnSpc>
                <a:spcPct val="116666"/>
              </a:lnSpc>
              <a:spcBef>
                <a:spcPts val="2200"/>
              </a:spcBef>
              <a:spcAft>
                <a:spcPts val="0"/>
              </a:spcAft>
              <a:buSzPts val="2400"/>
              <a:buChar char="•"/>
            </a:pPr>
            <a:r>
              <a:rPr lang="en-GB" sz="2400"/>
              <a:t>Most are harmless, but some can be dangerous</a:t>
            </a:r>
            <a:endParaRPr/>
          </a:p>
          <a:p>
            <a:pPr indent="-228600" lvl="0" marL="228600" rtl="0" algn="l">
              <a:lnSpc>
                <a:spcPct val="116666"/>
              </a:lnSpc>
              <a:spcBef>
                <a:spcPts val="2200"/>
              </a:spcBef>
              <a:spcAft>
                <a:spcPts val="0"/>
              </a:spcAft>
              <a:buSzPts val="2400"/>
              <a:buChar char="•"/>
            </a:pPr>
            <a:r>
              <a:rPr b="1" lang="en-GB" sz="2400">
                <a:solidFill>
                  <a:srgbClr val="71599B"/>
                </a:solidFill>
              </a:rPr>
              <a:t>1 in 5 </a:t>
            </a:r>
            <a:r>
              <a:rPr lang="en-GB" sz="2400"/>
              <a:t>children say they’ve come across content which promotes dangerous stunts or challenges</a:t>
            </a:r>
            <a:endParaRPr/>
          </a:p>
          <a:p>
            <a:pPr indent="-228600" lvl="0" marL="228600" rtl="0" algn="l">
              <a:lnSpc>
                <a:spcPct val="116666"/>
              </a:lnSpc>
              <a:spcBef>
                <a:spcPts val="2200"/>
              </a:spcBef>
              <a:spcAft>
                <a:spcPts val="0"/>
              </a:spcAft>
              <a:buSzPts val="2400"/>
              <a:buChar char="•"/>
            </a:pPr>
            <a:r>
              <a:rPr lang="en-GB" sz="2400"/>
              <a:t>It’s important to talk with your child so they understand the dangers and can avoid potential harm.</a:t>
            </a:r>
            <a:endParaRPr/>
          </a:p>
        </p:txBody>
      </p:sp>
      <p:sp>
        <p:nvSpPr>
          <p:cNvPr id="183" name="Google Shape;183;p15"/>
          <p:cNvSpPr/>
          <p:nvPr/>
        </p:nvSpPr>
        <p:spPr>
          <a:xfrm>
            <a:off x="9904456" y="4768856"/>
            <a:ext cx="2011375" cy="1965959"/>
          </a:xfrm>
          <a:prstGeom prst="rect">
            <a:avLst/>
          </a:prstGeom>
          <a:solidFill>
            <a:srgbClr val="E596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qr code on a white background&#10;&#10;Description automatically generated" id="184" name="Google Shape;184;p15">
            <a:hlinkClick r:id="rId6"/>
          </p:cNvPr>
          <p:cNvPicPr preferRelativeResize="0"/>
          <p:nvPr/>
        </p:nvPicPr>
        <p:blipFill rotWithShape="1">
          <a:blip r:embed="rId7">
            <a:alphaModFix/>
          </a:blip>
          <a:srcRect b="0" l="0" r="0" t="0"/>
          <a:stretch/>
        </p:blipFill>
        <p:spPr>
          <a:xfrm>
            <a:off x="10020717" y="4850979"/>
            <a:ext cx="1801712" cy="18017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2024-04-24T14:05:01Z</dcterms:created>
  <dc:creator>Sheena Peckham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0x010100714300D24B773E4888C55DE4C752807B</vt:lpwstr>
  </property>
</Properties>
</file>